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449" r:id="rId2"/>
    <p:sldId id="469" r:id="rId3"/>
    <p:sldId id="495" r:id="rId4"/>
    <p:sldId id="451" r:id="rId5"/>
    <p:sldId id="474" r:id="rId6"/>
    <p:sldId id="452" r:id="rId7"/>
    <p:sldId id="503" r:id="rId8"/>
    <p:sldId id="502" r:id="rId9"/>
    <p:sldId id="504" r:id="rId10"/>
    <p:sldId id="478" r:id="rId11"/>
    <p:sldId id="494" r:id="rId12"/>
    <p:sldId id="457" r:id="rId13"/>
    <p:sldId id="479" r:id="rId14"/>
    <p:sldId id="484" r:id="rId15"/>
    <p:sldId id="458" r:id="rId16"/>
    <p:sldId id="472" r:id="rId17"/>
    <p:sldId id="475" r:id="rId18"/>
    <p:sldId id="497" r:id="rId19"/>
    <p:sldId id="473" r:id="rId20"/>
    <p:sldId id="500" r:id="rId21"/>
    <p:sldId id="499" r:id="rId22"/>
    <p:sldId id="459" r:id="rId23"/>
    <p:sldId id="477" r:id="rId24"/>
    <p:sldId id="501" r:id="rId25"/>
    <p:sldId id="483" r:id="rId26"/>
    <p:sldId id="485" r:id="rId27"/>
    <p:sldId id="460" r:id="rId28"/>
    <p:sldId id="486" r:id="rId29"/>
    <p:sldId id="492" r:id="rId30"/>
    <p:sldId id="487" r:id="rId31"/>
    <p:sldId id="505" r:id="rId32"/>
    <p:sldId id="488" r:id="rId33"/>
    <p:sldId id="490" r:id="rId34"/>
    <p:sldId id="489" r:id="rId35"/>
    <p:sldId id="461" r:id="rId36"/>
    <p:sldId id="481" r:id="rId37"/>
    <p:sldId id="476" r:id="rId38"/>
    <p:sldId id="480" r:id="rId39"/>
    <p:sldId id="491" r:id="rId40"/>
    <p:sldId id="468" r:id="rId41"/>
  </p:sldIdLst>
  <p:sldSz cx="9902825" cy="6858000"/>
  <p:notesSz cx="6864350" cy="9996488"/>
  <p:defaultTextStyle>
    <a:defPPr>
      <a:defRPr lang="en-GB"/>
    </a:defPPr>
    <a:lvl1pPr algn="r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2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1E1FF"/>
    <a:srgbClr val="CC0066"/>
    <a:srgbClr val="CC3300"/>
    <a:srgbClr val="33CC33"/>
    <a:srgbClr val="000099"/>
    <a:srgbClr val="FFEEA7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6423" autoAdjust="0"/>
  </p:normalViewPr>
  <p:slideViewPr>
    <p:cSldViewPr>
      <p:cViewPr varScale="1">
        <p:scale>
          <a:sx n="65" d="100"/>
          <a:sy n="65" d="100"/>
        </p:scale>
        <p:origin x="1152" y="58"/>
      </p:cViewPr>
      <p:guideLst>
        <p:guide orient="horz" pos="2160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49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536" tIns="46768" rIns="93536" bIns="46768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9375" y="0"/>
            <a:ext cx="29749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536" tIns="46768" rIns="93536" bIns="4676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98013"/>
            <a:ext cx="29749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536" tIns="46768" rIns="93536" bIns="46768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9375" y="9498013"/>
            <a:ext cx="29749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536" tIns="46768" rIns="93536" bIns="4676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BDE79E39-8512-4C0B-A2DB-9CE73A9F060B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339617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27229EF0-082C-4D3A-9A4B-3CAEBB752D27}" type="datetimeFigureOut">
              <a:rPr lang="zh-CN" altLang="en-US"/>
              <a:pPr>
                <a:defRPr/>
              </a:pPr>
              <a:t>2016/9/19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749300"/>
            <a:ext cx="5413375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48213"/>
            <a:ext cx="5492750" cy="4498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1C4F1ED8-E7F4-40F4-8E83-2B587BBD01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7893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语言变化的地域表现</a:t>
            </a:r>
            <a:r>
              <a:rPr lang="en-US" altLang="zh-CN" smtClean="0"/>
              <a:t>-</a:t>
            </a:r>
            <a:r>
              <a:rPr lang="zh-CN" altLang="en-US" smtClean="0"/>
              <a:t>汉语方言</a:t>
            </a:r>
            <a:endParaRPr lang="en-US" altLang="zh-CN" smtClean="0"/>
          </a:p>
          <a:p>
            <a:r>
              <a:rPr lang="zh-CN" altLang="en-US" smtClean="0"/>
              <a:t>汉语方言的差异最显著的表现是“语音”，语音标准也是划分方言区的主要标准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F1ED8-E7F4-40F4-8E83-2B587BBD0174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645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详细介绍这张图</a:t>
            </a:r>
            <a:endParaRPr lang="en-US" altLang="zh-CN" smtClean="0"/>
          </a:p>
          <a:p>
            <a:r>
              <a:rPr lang="zh-CN" altLang="en-US" smtClean="0"/>
              <a:t>方言的差异主要集中在东南方言：福建、浙江地区，翻过一座山便不能通话</a:t>
            </a:r>
            <a:endParaRPr lang="en-US" altLang="zh-CN" smtClean="0"/>
          </a:p>
          <a:p>
            <a:r>
              <a:rPr lang="zh-CN" altLang="en-US" smtClean="0"/>
              <a:t>中原、东北、西北、西南：官话区，可以通话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F1ED8-E7F4-40F4-8E83-2B587BBD0174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6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方言分化的原因：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F1ED8-E7F4-40F4-8E83-2B587BBD0174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280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简单阐释“母语转换”造成的汉语方言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F1ED8-E7F4-40F4-8E83-2B587BBD0174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947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TW" smtClean="0"/>
          </a:p>
        </p:txBody>
      </p:sp>
      <p:sp>
        <p:nvSpPr>
          <p:cNvPr id="1331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B1B53E-E174-43AC-AACF-CDA22DFCB6F3}" type="slidenum">
              <a:rPr lang="en-US" altLang="zh-TW"/>
              <a:pPr/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5589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方言承载着地方戏剧、民歌、民间故事等多种非物质文化遗产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F1ED8-E7F4-40F4-8E83-2B587BBD0174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07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闽语即保留了唐代汉语的一些词汇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F1ED8-E7F4-40F4-8E83-2B587BBD0174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147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4FDB1FC-AD47-43AE-A9D5-2A05E2DDA5A4}" type="slidenum">
              <a:rPr lang="en-US" altLang="zh-CN" smtClean="0"/>
              <a:pPr/>
              <a:t>27</a:t>
            </a:fld>
            <a:endParaRPr lang="en-US" altLang="zh-CN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7075" y="750888"/>
            <a:ext cx="5410200" cy="3748087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937082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理工科学生未来的工作也可能以书面语为主：出版社，医学、科技方面的期刊</a:t>
            </a:r>
            <a:endParaRPr lang="en-US" altLang="zh-CN" smtClean="0"/>
          </a:p>
          <a:p>
            <a:r>
              <a:rPr lang="zh-CN" altLang="en-US" smtClean="0"/>
              <a:t>技多不压身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F1ED8-E7F4-40F4-8E83-2B587BBD0174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332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1025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3569C7-CE73-4D2A-8804-B6A06326059E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205906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9C48E8-ACF9-4010-97FE-B1643B82377C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3863796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0725" y="609600"/>
            <a:ext cx="2108200" cy="58864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609600"/>
            <a:ext cx="6175375" cy="5886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F0334-BA91-4F33-9044-CF05CB57D82E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1011486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152FF0-D18F-4876-9C82-5DABC7B5D3CA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2072853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1692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692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25E8D-0321-4E2B-B573-D318DB881BD4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3548699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981200"/>
            <a:ext cx="4132263" cy="4514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6663" y="1981200"/>
            <a:ext cx="4132262" cy="4514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6A6F93-E2AB-47BE-8153-17CAABD1C5C1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233021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222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5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5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67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67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C82FD-CCD3-4DA1-A3B8-982DC00FA84F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10378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F0F48-A8BC-481E-9F90-AEAE3E2F2746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356444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085F2-F847-4231-97E5-0D284F02504E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58293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755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1913" y="273050"/>
            <a:ext cx="553561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75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AC36D-CA9D-4740-98B6-DFDE33279F72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1894590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042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042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042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45D98-7F94-4990-92EF-00D62DAACB5C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268670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09600"/>
            <a:ext cx="84169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981200"/>
            <a:ext cx="8416925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Master text styles</a:t>
            </a:r>
          </a:p>
          <a:p>
            <a:pPr lvl="1"/>
            <a:r>
              <a:rPr lang="en-GB" altLang="zh-TW" smtClean="0"/>
              <a:t>Second level</a:t>
            </a:r>
          </a:p>
          <a:p>
            <a:pPr lvl="2"/>
            <a:r>
              <a:rPr lang="en-GB" altLang="zh-TW" smtClean="0"/>
              <a:t>Third level</a:t>
            </a:r>
          </a:p>
          <a:p>
            <a:pPr lvl="3"/>
            <a:r>
              <a:rPr lang="en-GB" altLang="zh-TW" smtClean="0"/>
              <a:t>Fourth level</a:t>
            </a:r>
          </a:p>
          <a:p>
            <a:pPr lvl="4"/>
            <a:r>
              <a:rPr lang="en-GB" altLang="zh-TW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2950" y="6248400"/>
            <a:ext cx="2062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2963" y="6248400"/>
            <a:ext cx="313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7713" y="6248400"/>
            <a:ext cx="2062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3F7AE317-B026-46B7-9BE1-445C05F4A31C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  <p:sp>
        <p:nvSpPr>
          <p:cNvPr id="1031" name="Rectangle 10"/>
          <p:cNvSpPr>
            <a:spLocks noChangeArrowheads="1"/>
          </p:cNvSpPr>
          <p:nvPr/>
        </p:nvSpPr>
        <p:spPr bwMode="auto">
          <a:xfrm>
            <a:off x="2781300" y="6705600"/>
            <a:ext cx="7121525" cy="1524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zh-TW">
              <a:ea typeface="新細明體" pitchFamily="18" charset="-120"/>
            </a:endParaRPr>
          </a:p>
        </p:txBody>
      </p:sp>
      <p:sp>
        <p:nvSpPr>
          <p:cNvPr id="1032" name="Rectangle 11"/>
          <p:cNvSpPr>
            <a:spLocks noChangeArrowheads="1"/>
          </p:cNvSpPr>
          <p:nvPr/>
        </p:nvSpPr>
        <p:spPr bwMode="auto">
          <a:xfrm>
            <a:off x="0" y="0"/>
            <a:ext cx="7121525" cy="152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zh-TW">
              <a:ea typeface="新細明體" pitchFamily="18" charset="-120"/>
            </a:endParaRPr>
          </a:p>
        </p:txBody>
      </p:sp>
      <p:sp>
        <p:nvSpPr>
          <p:cNvPr id="1033" name="Rectangle 12"/>
          <p:cNvSpPr>
            <a:spLocks noChangeArrowheads="1"/>
          </p:cNvSpPr>
          <p:nvPr/>
        </p:nvSpPr>
        <p:spPr bwMode="auto">
          <a:xfrm rot="-5400000">
            <a:off x="-2779713" y="3925888"/>
            <a:ext cx="5711825" cy="152400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zh-TW">
              <a:ea typeface="新細明體" pitchFamily="18" charset="-120"/>
            </a:endParaRPr>
          </a:p>
        </p:txBody>
      </p:sp>
      <p:sp>
        <p:nvSpPr>
          <p:cNvPr id="1034" name="Rectangle 14"/>
          <p:cNvSpPr>
            <a:spLocks noChangeArrowheads="1"/>
          </p:cNvSpPr>
          <p:nvPr/>
        </p:nvSpPr>
        <p:spPr bwMode="auto">
          <a:xfrm rot="-5400000">
            <a:off x="6999287" y="2751138"/>
            <a:ext cx="5654675" cy="1524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zh-TW">
              <a:ea typeface="新細明體" pitchFamily="18" charset="-120"/>
            </a:endParaRPr>
          </a:p>
        </p:txBody>
      </p:sp>
      <p:pic>
        <p:nvPicPr>
          <p:cNvPr id="1035" name="Picture 20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7796" y="116633"/>
            <a:ext cx="1169416" cy="1169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Monotype Sorts" pitchFamily="2" charset="2"/>
        <a:buChar char="w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Monotype Sorts" pitchFamily="2" charset="2"/>
        <a:buChar char="w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Monotype Sorts" pitchFamily="2" charset="2"/>
        <a:buChar char="w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Monotype Sorts" pitchFamily="2" charset="2"/>
        <a:buChar char="w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Monotype Sorts" pitchFamily="2" charset="2"/>
        <a:buChar char="w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Monotype Sorts" pitchFamily="2" charset="2"/>
        <a:buChar char="w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Monotype Sorts" pitchFamily="2" charset="2"/>
        <a:buChar char="w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Monotype Sorts" pitchFamily="2" charset="2"/>
        <a:buChar char="w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Monotype Sorts" pitchFamily="2" charset="2"/>
        <a:buChar char="w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2.png"/><Relationship Id="rId5" Type="http://schemas.microsoft.com/office/2007/relationships/media" Target="../media/media3.WAV"/><Relationship Id="rId10" Type="http://schemas.openxmlformats.org/officeDocument/2006/relationships/notesSlide" Target="../notesSlides/notesSlide1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ctrTitle"/>
          </p:nvPr>
        </p:nvSpPr>
        <p:spPr>
          <a:xfrm>
            <a:off x="742950" y="1556793"/>
            <a:ext cx="8416925" cy="2043658"/>
          </a:xfrm>
        </p:spPr>
        <p:txBody>
          <a:bodyPr/>
          <a:lstStyle/>
          <a:p>
            <a:r>
              <a:rPr lang="en-US" altLang="zh-CN" sz="4800" b="1" smtClean="0">
                <a:solidFill>
                  <a:srgbClr val="0000FF"/>
                </a:solidFill>
                <a:latin typeface="DFKai-SB" pitchFamily="65" charset="-120"/>
                <a:ea typeface="DFKai-SB" pitchFamily="65" charset="-120"/>
              </a:rPr>
              <a:t>2.</a:t>
            </a:r>
            <a:r>
              <a:rPr lang="zh-CN" altLang="en-US" sz="4800" b="1" smtClean="0">
                <a:solidFill>
                  <a:srgbClr val="0000FF"/>
                </a:solidFill>
                <a:latin typeface="DFKai-SB" pitchFamily="65" charset="-120"/>
                <a:ea typeface="DFKai-SB" pitchFamily="65" charset="-120"/>
              </a:rPr>
              <a:t>语言的变异</a:t>
            </a:r>
            <a:r>
              <a:rPr lang="en-US" altLang="zh-CN" sz="4800" b="1" smtClean="0">
                <a:solidFill>
                  <a:srgbClr val="0000FF"/>
                </a:solidFill>
                <a:latin typeface="DFKai-SB" pitchFamily="65" charset="-120"/>
                <a:ea typeface="DFKai-SB" pitchFamily="65" charset="-120"/>
              </a:rPr>
              <a:t>.</a:t>
            </a:r>
            <a:r>
              <a:rPr lang="zh-CN" altLang="en-US" sz="4800" b="1" smtClean="0">
                <a:solidFill>
                  <a:srgbClr val="0000FF"/>
                </a:solidFill>
                <a:latin typeface="DFKai-SB" pitchFamily="65" charset="-120"/>
                <a:ea typeface="DFKai-SB" pitchFamily="65" charset="-120"/>
              </a:rPr>
              <a:t>汉语的发展</a:t>
            </a:r>
            <a:r>
              <a:rPr lang="en-US" altLang="zh-CN" sz="4800" b="1" smtClean="0">
                <a:solidFill>
                  <a:srgbClr val="0000FF"/>
                </a:solidFill>
                <a:latin typeface="DFKai-SB" pitchFamily="65" charset="-120"/>
                <a:ea typeface="DFKai-SB" pitchFamily="65" charset="-120"/>
              </a:rPr>
              <a:t/>
            </a:r>
            <a:br>
              <a:rPr lang="en-US" altLang="zh-CN" sz="4800" b="1" smtClean="0">
                <a:solidFill>
                  <a:srgbClr val="0000FF"/>
                </a:solidFill>
                <a:latin typeface="DFKai-SB" pitchFamily="65" charset="-120"/>
                <a:ea typeface="DFKai-SB" pitchFamily="65" charset="-120"/>
              </a:rPr>
            </a:br>
            <a:endParaRPr lang="zh-CN" altLang="en-US" sz="2800" b="1" dirty="0" smtClean="0">
              <a:solidFill>
                <a:schemeClr val="tx1"/>
              </a:solidFill>
              <a:latin typeface="DFKai-SB" pitchFamily="65" charset="-120"/>
              <a:ea typeface="DFKai-SB" pitchFamily="65" charset="-120"/>
            </a:endParaRPr>
          </a:p>
        </p:txBody>
      </p:sp>
      <p:sp>
        <p:nvSpPr>
          <p:cNvPr id="3075" name="副标题 2"/>
          <p:cNvSpPr>
            <a:spLocks noGrp="1"/>
          </p:cNvSpPr>
          <p:nvPr>
            <p:ph type="subTitle" idx="1"/>
          </p:nvPr>
        </p:nvSpPr>
        <p:spPr>
          <a:xfrm>
            <a:off x="1422400" y="3860800"/>
            <a:ext cx="6931025" cy="1752600"/>
          </a:xfrm>
        </p:spPr>
        <p:txBody>
          <a:bodyPr/>
          <a:lstStyle/>
          <a:p>
            <a:r>
              <a:rPr lang="zh-CN" altLang="en-US" smtClean="0">
                <a:latin typeface="仿宋" pitchFamily="49" charset="-122"/>
                <a:ea typeface="仿宋" pitchFamily="49" charset="-122"/>
              </a:rPr>
              <a:t>范晓蕾</a:t>
            </a:r>
            <a:endParaRPr lang="en-US" altLang="zh-CN" smtClean="0">
              <a:latin typeface="仿宋" pitchFamily="49" charset="-122"/>
              <a:ea typeface="仿宋" pitchFamily="49" charset="-122"/>
            </a:endParaRPr>
          </a:p>
          <a:p>
            <a:r>
              <a:rPr lang="en-US" altLang="zh-CN" smtClean="0">
                <a:latin typeface="+mj-lt"/>
              </a:rPr>
              <a:t>fanxiaolei2013@163.com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smtClean="0">
                <a:latin typeface="宋体" pitchFamily="2" charset="-122"/>
                <a:ea typeface="宋体" pitchFamily="2" charset="-122"/>
              </a:rPr>
              <a:t>语音的变化（声母、韵母、声调）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02000">
              <a:buFont typeface="Wingdings" pitchFamily="2" charset="2"/>
              <a:buChar char="p"/>
            </a:pPr>
            <a:r>
              <a:rPr lang="zh-CN" altLang="en-US" smtClean="0">
                <a:latin typeface="楷体" pitchFamily="49" charset="-122"/>
                <a:ea typeface="楷体" pitchFamily="49" charset="-122"/>
              </a:rPr>
              <a:t>青山横北</a:t>
            </a:r>
            <a:r>
              <a:rPr lang="zh-CN" altLang="en-US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郭</a:t>
            </a:r>
            <a:r>
              <a:rPr lang="en-US" altLang="zh-CN" smtClean="0"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smtClean="0">
                <a:latin typeface="楷体" pitchFamily="49" charset="-122"/>
                <a:ea typeface="楷体" pitchFamily="49" charset="-122"/>
              </a:rPr>
            </a:br>
            <a:r>
              <a:rPr lang="zh-CN" altLang="en-US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白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水绕东城。</a:t>
            </a:r>
            <a:r>
              <a:rPr lang="en-US" altLang="zh-CN" smtClean="0"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smtClean="0">
                <a:latin typeface="楷体" pitchFamily="49" charset="-122"/>
                <a:ea typeface="楷体" pitchFamily="49" charset="-122"/>
              </a:rPr>
            </a:br>
            <a:r>
              <a:rPr lang="zh-CN" altLang="en-US" smtClean="0">
                <a:latin typeface="楷体" pitchFamily="49" charset="-122"/>
                <a:ea typeface="楷体" pitchFamily="49" charset="-122"/>
              </a:rPr>
              <a:t>此地一为</a:t>
            </a:r>
            <a:r>
              <a:rPr lang="zh-CN" altLang="en-US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别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mtClean="0"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smtClean="0">
                <a:latin typeface="楷体" pitchFamily="49" charset="-122"/>
                <a:ea typeface="楷体" pitchFamily="49" charset="-122"/>
              </a:rPr>
            </a:br>
            <a:r>
              <a:rPr lang="zh-CN" altLang="en-US" smtClean="0">
                <a:latin typeface="楷体" pitchFamily="49" charset="-122"/>
                <a:ea typeface="楷体" pitchFamily="49" charset="-122"/>
              </a:rPr>
              <a:t>孤蓬万里征。</a:t>
            </a:r>
            <a:endParaRPr lang="en-US" altLang="zh-CN" smtClean="0">
              <a:latin typeface="楷体" pitchFamily="49" charset="-122"/>
              <a:ea typeface="楷体" pitchFamily="49" charset="-122"/>
            </a:endParaRPr>
          </a:p>
          <a:p>
            <a:pPr marL="702000">
              <a:buFont typeface="Wingdings" pitchFamily="2" charset="2"/>
              <a:buChar char="p"/>
            </a:pPr>
            <a:r>
              <a:rPr lang="zh-CN" altLang="en-US" smtClean="0">
                <a:latin typeface="仿宋" pitchFamily="49" charset="-122"/>
                <a:ea typeface="仿宋" pitchFamily="49" charset="-122"/>
              </a:rPr>
              <a:t>郭、白、别：入声字</a:t>
            </a:r>
            <a:endParaRPr lang="en-US" altLang="zh-CN" smtClean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Wingdings" pitchFamily="2" charset="2"/>
              <a:buChar char="p"/>
            </a:pPr>
            <a:r>
              <a:rPr lang="zh-CN" altLang="en-US" smtClean="0">
                <a:latin typeface="仿宋" pitchFamily="49" charset="-122"/>
                <a:ea typeface="仿宋" pitchFamily="49" charset="-122"/>
              </a:rPr>
              <a:t>保留入声的方言：粤语、晋语、江淮官话 等等</a:t>
            </a: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smtClean="0">
                <a:latin typeface="楷体" pitchFamily="49" charset="-122"/>
                <a:ea typeface="楷体" pitchFamily="49" charset="-122"/>
              </a:rPr>
              <a:t>二、四方谈异</a:t>
            </a:r>
            <a:endParaRPr lang="zh-CN" altLang="en-US" b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汉语的地域变体：方言</a:t>
            </a:r>
            <a:endParaRPr lang="zh-CN" altLang="en-US" dirty="0"/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808008" y="357166"/>
            <a:ext cx="8416925" cy="928694"/>
          </a:xfrm>
        </p:spPr>
        <p:txBody>
          <a:bodyPr/>
          <a:lstStyle/>
          <a:p>
            <a:endParaRPr lang="zh-CN" altLang="en-US" sz="40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>
          <a:xfrm>
            <a:off x="560473" y="1357299"/>
            <a:ext cx="8781880" cy="4857784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mtClean="0">
                <a:latin typeface="宋体" pitchFamily="2" charset="-122"/>
                <a:ea typeface="宋体" pitchFamily="2" charset="-122"/>
              </a:rPr>
              <a:t>语音：各方言的主要差异（无法通话）</a:t>
            </a:r>
            <a:endParaRPr lang="en-US" altLang="zh-CN" smtClean="0">
              <a:latin typeface="宋体" pitchFamily="2" charset="-122"/>
              <a:ea typeface="宋体" pitchFamily="2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床前明月光</a:t>
            </a:r>
            <a:endParaRPr lang="en-US" altLang="zh-CN" sz="2400" smtClean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疑是地上霜</a:t>
            </a:r>
            <a:endParaRPr lang="en-US" altLang="zh-CN" sz="2400" smtClean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举头望明月</a:t>
            </a:r>
            <a:endParaRPr lang="en-US" altLang="zh-CN" sz="2400" smtClean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低头思故乡</a:t>
            </a:r>
          </a:p>
          <a:p>
            <a:pPr>
              <a:buFont typeface="Wingdings" pitchFamily="2" charset="2"/>
              <a:buChar char="n"/>
            </a:pPr>
            <a:endParaRPr lang="en-US" altLang="zh-CN" sz="2400" smtClean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12DA255-BB13-47D7-924C-1D9279354090}" type="slidenum">
              <a:rPr lang="en-US" altLang="zh-CN" smtClean="0">
                <a:latin typeface="Verdana" pitchFamily="34" charset="0"/>
              </a:rPr>
              <a:pPr/>
              <a:t>12</a:t>
            </a:fld>
            <a:endParaRPr lang="en-US" altLang="zh-CN" smtClean="0">
              <a:latin typeface="Verdana" pitchFamily="34" charset="0"/>
            </a:endParaRPr>
          </a:p>
        </p:txBody>
      </p:sp>
      <p:pic>
        <p:nvPicPr>
          <p:cNvPr id="5" name="jing259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47813" y="4005263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jing2598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40025" y="4005263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jing2599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067175" y="3971925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jing2600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47813" y="5051425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46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10475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1071546"/>
            <a:ext cx="8416925" cy="5424504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800" dirty="0" smtClean="0"/>
              <a:t>词汇：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他：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那（兰银）</a:t>
            </a: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>-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佢（粤语）</a:t>
            </a: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>-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伊（闽语）</a:t>
            </a: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/>
            </a:r>
            <a:br>
              <a:rPr lang="en-US" altLang="zh-CN" sz="2800" dirty="0" smtClean="0">
                <a:latin typeface="仿宋" pitchFamily="49" charset="-122"/>
                <a:ea typeface="仿宋" pitchFamily="49" charset="-122"/>
              </a:rPr>
            </a:b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公鸡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：鸡公；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生鱼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：鱼</a:t>
            </a:r>
            <a:r>
              <a:rPr lang="zh-CN" altLang="en-US" sz="2800" smtClean="0">
                <a:latin typeface="仿宋" pitchFamily="49" charset="-122"/>
                <a:ea typeface="仿宋" pitchFamily="49" charset="-122"/>
              </a:rPr>
              <a:t>生；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台风</a:t>
            </a:r>
            <a:r>
              <a:rPr lang="zh-CN" altLang="en-US" sz="2800" smtClean="0">
                <a:latin typeface="仿宋" pitchFamily="49" charset="-122"/>
                <a:ea typeface="仿宋" pitchFamily="49" charset="-122"/>
              </a:rPr>
              <a:t>：风台</a:t>
            </a: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/>
            </a:r>
            <a:br>
              <a:rPr lang="en-US" altLang="zh-CN" sz="2800" dirty="0" smtClean="0">
                <a:latin typeface="仿宋" pitchFamily="49" charset="-122"/>
                <a:ea typeface="仿宋" pitchFamily="49" charset="-122"/>
              </a:rPr>
            </a:b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腿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：脚</a:t>
            </a: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/>
            </a:r>
            <a:br>
              <a:rPr lang="en-US" altLang="zh-CN" sz="2800" dirty="0" smtClean="0">
                <a:latin typeface="仿宋" pitchFamily="49" charset="-122"/>
                <a:ea typeface="仿宋" pitchFamily="49" charset="-122"/>
              </a:rPr>
            </a:b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给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：拿（湘语）</a:t>
            </a: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>-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俾（粤语）</a:t>
            </a: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>-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互（闽</a:t>
            </a:r>
            <a:r>
              <a:rPr lang="zh-CN" altLang="en-US" sz="2800" smtClean="0">
                <a:latin typeface="仿宋" pitchFamily="49" charset="-122"/>
                <a:ea typeface="仿宋" pitchFamily="49" charset="-122"/>
              </a:rPr>
              <a:t>语）</a:t>
            </a:r>
            <a:endParaRPr lang="en-US" altLang="zh-CN" sz="2800" smtClean="0">
              <a:latin typeface="仿宋" pitchFamily="49" charset="-122"/>
              <a:ea typeface="仿宋" pitchFamily="49" charset="-122"/>
            </a:endParaRPr>
          </a:p>
          <a:p>
            <a:pPr>
              <a:buFont typeface="Wingdings" pitchFamily="2" charset="2"/>
              <a:buChar char="n"/>
            </a:pP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sz="2800" dirty="0" smtClean="0"/>
              <a:t>语法：主要是“语序”</a:t>
            </a:r>
            <a:endParaRPr lang="en-US" altLang="zh-CN" sz="2800" dirty="0" smtClean="0"/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你</a:t>
            </a:r>
            <a:r>
              <a:rPr lang="zh-CN" altLang="en-US" sz="28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先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走。</a:t>
            </a:r>
            <a:r>
              <a:rPr lang="en-US" altLang="zh-CN" sz="2800" dirty="0" err="1" smtClean="0">
                <a:latin typeface="楷体" pitchFamily="49" charset="-122"/>
                <a:ea typeface="楷体" pitchFamily="49" charset="-122"/>
              </a:rPr>
              <a:t>vs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你走</a:t>
            </a:r>
            <a:r>
              <a:rPr lang="zh-CN" altLang="en-US" sz="28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先。</a:t>
            </a:r>
            <a:endParaRPr lang="en-US" altLang="zh-CN" sz="2800" dirty="0" smtClean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给他书。</a:t>
            </a:r>
            <a:r>
              <a:rPr lang="en-US" altLang="zh-CN" sz="2800" dirty="0" err="1" smtClean="0">
                <a:latin typeface="楷体" pitchFamily="49" charset="-122"/>
                <a:ea typeface="楷体" pitchFamily="49" charset="-122"/>
              </a:rPr>
              <a:t>vs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俾书佢。</a:t>
            </a:r>
            <a:r>
              <a:rPr lang="en-US" altLang="zh-CN" sz="2800" dirty="0" err="1" smtClean="0">
                <a:latin typeface="楷体" pitchFamily="49" charset="-122"/>
                <a:ea typeface="楷体" pitchFamily="49" charset="-122"/>
              </a:rPr>
              <a:t>vs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给他给一本书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他正吃</a:t>
            </a:r>
            <a:r>
              <a:rPr lang="zh-CN" altLang="en-US" sz="28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着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饭呢。</a:t>
            </a:r>
            <a:r>
              <a:rPr lang="en-US" altLang="zh-CN" sz="2800" dirty="0" err="1" smtClean="0">
                <a:latin typeface="楷体" pitchFamily="49" charset="-122"/>
                <a:ea typeface="楷体" pitchFamily="49" charset="-122"/>
              </a:rPr>
              <a:t>vs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他正吃饭</a:t>
            </a:r>
            <a:r>
              <a:rPr lang="zh-CN" altLang="en-US" sz="28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着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呢。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70" y="357166"/>
            <a:ext cx="8416925" cy="890574"/>
          </a:xfrm>
        </p:spPr>
        <p:txBody>
          <a:bodyPr/>
          <a:lstStyle/>
          <a:p>
            <a:r>
              <a:rPr lang="zh-CN" altLang="en-US" sz="4000" smtClean="0"/>
              <a:t>方言的分类</a:t>
            </a:r>
            <a:endParaRPr lang="zh-CN" altLang="en-US" sz="4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1357298"/>
            <a:ext cx="8416925" cy="5138752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mtClean="0">
                <a:latin typeface="楷体" pitchFamily="49" charset="-122"/>
                <a:ea typeface="楷体" pitchFamily="49" charset="-122"/>
              </a:rPr>
              <a:t>方言区分的依据</a:t>
            </a:r>
            <a:endParaRPr lang="en-US" altLang="zh-CN" smtClean="0">
              <a:latin typeface="楷体" pitchFamily="49" charset="-122"/>
              <a:ea typeface="楷体" pitchFamily="49" charset="-122"/>
            </a:endParaRPr>
          </a:p>
          <a:p>
            <a:pPr lvl="1">
              <a:buFont typeface="Wingdings" pitchFamily="2" charset="2"/>
              <a:buChar char="ü"/>
            </a:pPr>
            <a:r>
              <a:rPr lang="zh-CN" altLang="en-US" sz="2400" smtClean="0"/>
              <a:t>语音</a:t>
            </a:r>
            <a:endParaRPr lang="en-US" altLang="zh-CN" sz="2400" smtClean="0"/>
          </a:p>
          <a:p>
            <a:pPr lvl="1">
              <a:buFont typeface="Wingdings" pitchFamily="2" charset="2"/>
              <a:buChar char="ü"/>
            </a:pPr>
            <a:r>
              <a:rPr lang="zh-CN" altLang="en-US" sz="2400" smtClean="0"/>
              <a:t>词汇</a:t>
            </a:r>
            <a:endParaRPr lang="en-US" altLang="zh-CN" sz="2400" smtClean="0"/>
          </a:p>
          <a:p>
            <a:pPr lvl="1">
              <a:buFont typeface="Wingdings" pitchFamily="2" charset="2"/>
              <a:buChar char="ü"/>
            </a:pPr>
            <a:r>
              <a:rPr lang="zh-CN" altLang="en-US" sz="2400" smtClean="0"/>
              <a:t>语法</a:t>
            </a:r>
            <a:endParaRPr lang="en-US" altLang="zh-CN" sz="2400" smtClean="0"/>
          </a:p>
          <a:p>
            <a:pPr>
              <a:buFont typeface="Wingdings" pitchFamily="2" charset="2"/>
              <a:buChar char="n"/>
            </a:pPr>
            <a:r>
              <a:rPr lang="en-US" altLang="zh-CN" smtClean="0">
                <a:latin typeface="楷体" pitchFamily="49" charset="-122"/>
                <a:ea typeface="楷体" pitchFamily="49" charset="-122"/>
              </a:rPr>
              <a:t>7-10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个方言区</a:t>
            </a:r>
            <a:endParaRPr lang="en-US" altLang="zh-CN" smtClean="0">
              <a:latin typeface="楷体" pitchFamily="49" charset="-122"/>
              <a:ea typeface="楷体" pitchFamily="49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400" smtClean="0">
                <a:latin typeface="楷体" pitchFamily="49" charset="-122"/>
                <a:ea typeface="楷体" pitchFamily="49" charset="-122"/>
              </a:rPr>
              <a:t>官话</a:t>
            </a:r>
            <a:r>
              <a:rPr lang="en-US" altLang="zh-CN" sz="2400" smtClean="0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sz="2400" smtClean="0">
                <a:latin typeface="楷体" pitchFamily="49" charset="-122"/>
                <a:ea typeface="楷体" pitchFamily="49" charset="-122"/>
              </a:rPr>
              <a:t>北方、江淮、西南</a:t>
            </a:r>
            <a:r>
              <a:rPr lang="en-US" altLang="zh-CN" sz="2400" smtClean="0">
                <a:latin typeface="楷体" pitchFamily="49" charset="-122"/>
                <a:ea typeface="楷体" pitchFamily="49" charset="-122"/>
              </a:rPr>
              <a:t>)</a:t>
            </a:r>
          </a:p>
          <a:p>
            <a:pPr marL="702000">
              <a:buFont typeface="Arial" pitchFamily="34" charset="0"/>
              <a:buChar char="•"/>
            </a:pPr>
            <a:r>
              <a:rPr lang="zh-CN" altLang="en-US" sz="2400" smtClean="0">
                <a:latin typeface="楷体" pitchFamily="49" charset="-122"/>
                <a:ea typeface="楷体" pitchFamily="49" charset="-122"/>
              </a:rPr>
              <a:t>晋方言，湘方言，粤方言，吴方言，闽方言，客家方言，赣方言，平话</a:t>
            </a:r>
            <a:endParaRPr lang="en-US" altLang="zh-CN" sz="2400" smtClean="0">
              <a:latin typeface="楷体" pitchFamily="49" charset="-122"/>
              <a:ea typeface="楷体" pitchFamily="49" charset="-122"/>
            </a:endParaRPr>
          </a:p>
          <a:p>
            <a:pPr>
              <a:buFont typeface="Wingdings" pitchFamily="2" charset="2"/>
              <a:buChar char="n"/>
            </a:pPr>
            <a:endParaRPr lang="en-US" altLang="zh-CN" smtClean="0">
              <a:latin typeface="楷体" pitchFamily="49" charset="-122"/>
              <a:ea typeface="楷体" pitchFamily="49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B33751-A73D-40A4-9172-45A3921DE6D5}" type="slidenum">
              <a:rPr lang="en-US" altLang="zh-CN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29699" name="Picture 4" descr="A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71924" y="-98425"/>
            <a:ext cx="10246673" cy="705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5132" y="500042"/>
            <a:ext cx="8416925" cy="785818"/>
          </a:xfrm>
        </p:spPr>
        <p:txBody>
          <a:bodyPr/>
          <a:lstStyle/>
          <a:p>
            <a:r>
              <a:rPr lang="zh-CN" altLang="en-US" sz="4000" smtClean="0">
                <a:latin typeface="楷体" pitchFamily="49" charset="-122"/>
                <a:ea typeface="楷体" pitchFamily="49" charset="-122"/>
              </a:rPr>
              <a:t>汉语的谱系</a:t>
            </a:r>
            <a:endParaRPr lang="zh-CN" altLang="en-US" sz="400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379512" y="1428736"/>
            <a:ext cx="7072362" cy="4827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70" y="500042"/>
            <a:ext cx="8416925" cy="857256"/>
          </a:xfrm>
        </p:spPr>
        <p:txBody>
          <a:bodyPr/>
          <a:lstStyle/>
          <a:p>
            <a:r>
              <a:rPr lang="zh-CN" altLang="en-US" sz="4000" smtClean="0">
                <a:latin typeface="楷体" pitchFamily="49" charset="-122"/>
                <a:ea typeface="楷体" pitchFamily="49" charset="-122"/>
              </a:rPr>
              <a:t>方言差异的成因</a:t>
            </a:r>
            <a:endParaRPr lang="zh-CN" altLang="en-US" sz="400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5132" y="1357298"/>
            <a:ext cx="8786874" cy="4943478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移民，地理隔绝：各自发展，向不同方向变化；</a:t>
            </a:r>
            <a:endParaRPr lang="en-US" altLang="zh-CN" sz="2800" smtClean="0">
              <a:latin typeface="宋体" pitchFamily="2" charset="-122"/>
              <a:ea typeface="宋体" pitchFamily="2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古代，北民南迁；近代，东民西进</a:t>
            </a:r>
            <a:endParaRPr lang="en-US" altLang="zh-CN" sz="2400" smtClean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6636" y="2357430"/>
            <a:ext cx="7607542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915400" cy="815975"/>
          </a:xfrm>
        </p:spPr>
        <p:txBody>
          <a:bodyPr lIns="92075" tIns="46038" rIns="92075" bIns="46038"/>
          <a:lstStyle/>
          <a:p>
            <a:pPr algn="l">
              <a:defRPr/>
            </a:pPr>
            <a:endParaRPr lang="en-US" altLang="zh-CN" sz="3600" b="1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4908" y="1125538"/>
            <a:ext cx="9145016" cy="5472112"/>
          </a:xfrm>
        </p:spPr>
        <p:txBody>
          <a:bodyPr lIns="182562" tIns="46038" rIns="182562" bIns="46038"/>
          <a:lstStyle/>
          <a:p>
            <a:pPr>
              <a:buFont typeface="Wingdings" pitchFamily="2" charset="2"/>
              <a:buChar char="n"/>
              <a:defRPr/>
            </a:pPr>
            <a:r>
              <a:rPr lang="zh-TW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现代汉语方言南北之别大体以长江为界</a:t>
            </a:r>
            <a:endParaRPr lang="en-US" altLang="zh-TW" sz="28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lvl="1">
              <a:defRPr/>
            </a:pPr>
            <a:r>
              <a:rPr lang="zh-TW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江北的「</a:t>
            </a:r>
            <a:r>
              <a:rPr lang="zh-TW" altLang="en-US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官话</a:t>
            </a:r>
            <a:r>
              <a:rPr lang="zh-TW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」</a:t>
            </a:r>
            <a:endParaRPr lang="en-US" altLang="zh-TW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lvl="1">
              <a:defRPr/>
            </a:pPr>
            <a:r>
              <a:rPr lang="zh-TW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江南的「</a:t>
            </a:r>
            <a:r>
              <a:rPr lang="zh-TW" altLang="en-US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非官话</a:t>
            </a:r>
            <a:r>
              <a:rPr lang="zh-TW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」（吴、湘、赣、闽、粤、客等东南方言）</a:t>
            </a:r>
            <a:endParaRPr lang="en-US" altLang="zh-TW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>
              <a:buFont typeface="Wingdings" pitchFamily="2" charset="2"/>
              <a:buChar char="n"/>
              <a:defRPr/>
            </a:pPr>
            <a:r>
              <a:rPr lang="zh-TW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历史上北方汉人的大规模移民浪潮：</a:t>
            </a:r>
            <a:endParaRPr lang="en-US" altLang="zh-TW" sz="28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marL="914400" lvl="1" indent="-457200">
              <a:buFont typeface="+mj-ea"/>
              <a:buAutoNum type="circleNumDbPlain"/>
              <a:defRPr/>
            </a:pPr>
            <a:r>
              <a:rPr lang="zh-TW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跨越长江的</a:t>
            </a:r>
            <a:r>
              <a:rPr lang="zh-TW" altLang="en-US" sz="2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南北向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大规模移民：六朝、唐、宋</a:t>
            </a:r>
            <a:endParaRPr lang="en-US" altLang="zh-TW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lvl="2">
              <a:defRPr/>
            </a:pPr>
            <a:r>
              <a:rPr lang="zh-TW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导致以长江为界的</a:t>
            </a:r>
            <a:r>
              <a:rPr lang="zh-TW" altLang="en-US" sz="2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官话、非官话</a:t>
            </a:r>
            <a:r>
              <a:rPr lang="zh-TW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對立</a:t>
            </a:r>
            <a:endParaRPr lang="en-US" altLang="zh-TW" sz="20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lvl="2">
              <a:defRPr/>
            </a:pPr>
            <a:r>
              <a:rPr lang="zh-TW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官话大体形成于北宋、南宋之交</a:t>
            </a:r>
            <a:endParaRPr lang="en-US" altLang="zh-TW" sz="20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marL="914400" lvl="1" indent="-457200">
              <a:buFont typeface="+mj-ea"/>
              <a:buAutoNum type="circleNumDbPlain"/>
              <a:defRPr/>
            </a:pPr>
            <a:r>
              <a:rPr lang="zh-TW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较晚近的</a:t>
            </a:r>
            <a:r>
              <a:rPr lang="zh-TW" altLang="en-US" sz="2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东西向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大规模移民：明、清</a:t>
            </a:r>
            <a:endParaRPr lang="en-US" altLang="zh-TW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lvl="2">
              <a:defRPr/>
            </a:pPr>
            <a:r>
              <a:rPr lang="zh-TW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导致</a:t>
            </a:r>
            <a:r>
              <a:rPr lang="zh-TW" altLang="en-US" sz="2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官话</a:t>
            </a:r>
            <a:r>
              <a:rPr lang="zh-TW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在南北两地分布范围的进一步拓展</a:t>
            </a:r>
            <a:endParaRPr lang="en-US" altLang="zh-TW" sz="20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lvl="2">
              <a:defRPr/>
            </a:pPr>
            <a:r>
              <a:rPr lang="zh-TW" altLang="en-US" sz="2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北方</a:t>
            </a:r>
            <a:r>
              <a:rPr lang="zh-TW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：清代晚期官话向西扩展至新疆，向东扩展至辽东以北的东三省</a:t>
            </a:r>
            <a:endParaRPr lang="en-US" altLang="zh-TW" sz="20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lvl="2">
              <a:defRPr/>
            </a:pPr>
            <a:r>
              <a:rPr lang="zh-TW" altLang="en-US" sz="2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南方</a:t>
            </a:r>
            <a:r>
              <a:rPr lang="zh-TW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：明清时期「江西填湖广」「湖广填四川」等大规模移民导致南方官话在云、贵、川等西南省区的大面积分布</a:t>
            </a:r>
            <a:endParaRPr lang="en-US" altLang="zh-TW" sz="20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lvl="1">
              <a:defRPr/>
            </a:pPr>
            <a:endParaRPr lang="en-US" altLang="zh-TW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08140" y="500042"/>
            <a:ext cx="6429420" cy="5951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890574"/>
          </a:xfrm>
        </p:spPr>
        <p:txBody>
          <a:bodyPr/>
          <a:lstStyle/>
          <a:p>
            <a:r>
              <a:rPr lang="zh-CN" altLang="en-US" smtClean="0">
                <a:latin typeface="楷体" pitchFamily="49" charset="-122"/>
                <a:ea typeface="楷体" pitchFamily="49" charset="-122"/>
              </a:rPr>
              <a:t>提要</a:t>
            </a:r>
            <a:endParaRPr lang="zh-CN" altLang="en-US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1714488"/>
            <a:ext cx="8416925" cy="4572032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mtClean="0"/>
              <a:t>汉语的两种变异</a:t>
            </a:r>
            <a:endParaRPr lang="en-US" altLang="zh-CN" smtClean="0"/>
          </a:p>
          <a:p>
            <a:pPr lvl="1">
              <a:buFont typeface="Arial" pitchFamily="34" charset="0"/>
              <a:buChar char="•"/>
            </a:pPr>
            <a:r>
              <a:rPr lang="zh-CN" altLang="en-US" smtClean="0">
                <a:latin typeface="楷体" pitchFamily="49" charset="-122"/>
                <a:ea typeface="楷体" pitchFamily="49" charset="-122"/>
              </a:rPr>
              <a:t>古今言殊：语言的历时变化</a:t>
            </a:r>
            <a:endParaRPr lang="en-US" altLang="zh-CN" smtClean="0">
              <a:latin typeface="楷体" pitchFamily="49" charset="-122"/>
              <a:ea typeface="楷体" pitchFamily="49" charset="-122"/>
            </a:endParaRPr>
          </a:p>
          <a:p>
            <a:pPr lvl="1">
              <a:buFont typeface="Arial" pitchFamily="34" charset="0"/>
              <a:buChar char="•"/>
            </a:pPr>
            <a:r>
              <a:rPr lang="zh-CN" altLang="en-US" smtClean="0">
                <a:latin typeface="楷体" pitchFamily="49" charset="-122"/>
                <a:ea typeface="楷体" pitchFamily="49" charset="-122"/>
              </a:rPr>
              <a:t>四方谈异：语言的地域变化“方言”</a:t>
            </a:r>
            <a:endParaRPr lang="en-US" altLang="zh-CN" smtClean="0">
              <a:latin typeface="楷体" pitchFamily="49" charset="-122"/>
              <a:ea typeface="楷体" pitchFamily="49" charset="-122"/>
            </a:endParaRPr>
          </a:p>
          <a:p>
            <a:pPr lvl="1"/>
            <a:endParaRPr lang="en-US" altLang="zh-CN" smtClean="0"/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3200" smtClean="0"/>
              <a:t>现代汉语书面语的特质</a:t>
            </a:r>
            <a:endParaRPr lang="en-US" altLang="zh-CN" sz="3200" smtClean="0"/>
          </a:p>
          <a:p>
            <a:pPr marL="702000" lvl="1" indent="-342900">
              <a:buFont typeface="Arial" pitchFamily="34" charset="0"/>
              <a:buChar char="•"/>
            </a:pPr>
            <a:r>
              <a:rPr lang="zh-CN" altLang="en-US" smtClean="0">
                <a:latin typeface="楷体" pitchFamily="49" charset="-122"/>
                <a:ea typeface="楷体" pitchFamily="49" charset="-122"/>
              </a:rPr>
              <a:t>王力</a:t>
            </a:r>
            <a:r>
              <a:rPr lang="en-US" altLang="zh-CN" smtClean="0">
                <a:latin typeface="楷体" pitchFamily="49" charset="-122"/>
                <a:ea typeface="楷体" pitchFamily="49" charset="-122"/>
              </a:rPr>
              <a:t>《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论“不通”</a:t>
            </a:r>
            <a:r>
              <a:rPr lang="en-US" altLang="zh-CN" smtClean="0">
                <a:latin typeface="楷体" pitchFamily="49" charset="-122"/>
                <a:ea typeface="楷体" pitchFamily="49" charset="-122"/>
              </a:rPr>
              <a:t>》</a:t>
            </a: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1511" y="404664"/>
            <a:ext cx="8416925" cy="747698"/>
          </a:xfrm>
        </p:spPr>
        <p:txBody>
          <a:bodyPr/>
          <a:lstStyle/>
          <a:p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方言差异的成因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1214422"/>
            <a:ext cx="8416925" cy="5281628"/>
          </a:xfrm>
        </p:spPr>
        <p:txBody>
          <a:bodyPr/>
          <a:lstStyle/>
          <a:p>
            <a:pPr marL="514350" indent="-514350">
              <a:buFont typeface="+mj-ea"/>
              <a:buAutoNum type="circleNumDbPlain" startAt="2"/>
            </a:pP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民族语的融合：吸收不同民族语的特色</a:t>
            </a:r>
            <a:endParaRPr lang="en-US" altLang="zh-CN" sz="2800" smtClean="0">
              <a:latin typeface="宋体" pitchFamily="2" charset="-122"/>
              <a:ea typeface="宋体" pitchFamily="2" charset="-122"/>
            </a:endParaRPr>
          </a:p>
          <a:p>
            <a:endParaRPr lang="zh-CN" altLang="en-US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9512" y="1687672"/>
            <a:ext cx="7000924" cy="4923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70" y="428604"/>
            <a:ext cx="8416925" cy="89057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1500174"/>
            <a:ext cx="8416925" cy="4995876"/>
          </a:xfrm>
        </p:spPr>
        <p:txBody>
          <a:bodyPr/>
          <a:lstStyle/>
          <a:p>
            <a:pPr marL="702000">
              <a:buFont typeface="Wingdings" pitchFamily="2" charset="2"/>
              <a:buChar char="Ø"/>
            </a:pPr>
            <a:r>
              <a:rPr lang="zh-CN" altLang="en-US" sz="2800" b="1" dirty="0" smtClean="0">
                <a:latin typeface="仿宋" pitchFamily="49" charset="-122"/>
                <a:ea typeface="仿宋" pitchFamily="49" charset="-122"/>
              </a:rPr>
              <a:t>北方：五胡乱华（六朝、辽金、元、清）</a:t>
            </a:r>
            <a:endParaRPr lang="en-US" altLang="zh-CN" sz="2800" b="1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Wingdings" pitchFamily="2" charset="2"/>
              <a:buChar char="Ø"/>
            </a:pPr>
            <a:r>
              <a:rPr lang="zh-CN" altLang="en-US" sz="2800" b="1" dirty="0" smtClean="0">
                <a:latin typeface="仿宋" pitchFamily="49" charset="-122"/>
                <a:ea typeface="仿宋" pitchFamily="49" charset="-122"/>
              </a:rPr>
              <a:t>南方：通婚造成的“母语转换”</a:t>
            </a:r>
            <a:r>
              <a:rPr lang="en-US" altLang="zh-CN" sz="2800" b="1" dirty="0" smtClean="0">
                <a:latin typeface="仿宋" pitchFamily="49" charset="-122"/>
                <a:ea typeface="仿宋" pitchFamily="49" charset="-122"/>
              </a:rPr>
              <a:t/>
            </a:r>
            <a:br>
              <a:rPr lang="en-US" altLang="zh-CN" sz="2800" b="1" dirty="0" smtClean="0">
                <a:latin typeface="仿宋" pitchFamily="49" charset="-122"/>
                <a:ea typeface="仿宋" pitchFamily="49" charset="-122"/>
              </a:rPr>
            </a:br>
            <a:endParaRPr lang="en-US" altLang="zh-CN" sz="2000" b="1" dirty="0" smtClean="0">
              <a:latin typeface="宋体" pitchFamily="2" charset="-122"/>
              <a:ea typeface="宋体" pitchFamily="2" charset="-122"/>
            </a:endParaRPr>
          </a:p>
          <a:p>
            <a:pPr marL="702000">
              <a:buFont typeface="Wingdings" pitchFamily="2" charset="2"/>
              <a:buChar char="ü"/>
            </a:pP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语音，南北方言一个明显的差异：声调数目</a:t>
            </a:r>
            <a:endParaRPr lang="en-US" altLang="zh-CN" sz="2400" dirty="0" smtClean="0">
              <a:latin typeface="宋体" pitchFamily="2" charset="-122"/>
              <a:ea typeface="宋体" pitchFamily="2" charset="-122"/>
            </a:endParaRPr>
          </a:p>
          <a:p>
            <a:pPr marL="1062000">
              <a:buFont typeface="Arial" pitchFamily="34" charset="0"/>
              <a:buChar char="•"/>
            </a:pP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闽粤：</a:t>
            </a:r>
            <a:r>
              <a:rPr lang="en-US" altLang="zh-CN" sz="2400" dirty="0" smtClean="0">
                <a:latin typeface="仿宋" pitchFamily="49" charset="-122"/>
                <a:ea typeface="仿宋" pitchFamily="49" charset="-122"/>
              </a:rPr>
              <a:t>6-10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调</a:t>
            </a:r>
            <a:endParaRPr lang="en-US" altLang="zh-CN" sz="2400" dirty="0" smtClean="0">
              <a:latin typeface="仿宋" pitchFamily="49" charset="-122"/>
              <a:ea typeface="仿宋" pitchFamily="49" charset="-122"/>
            </a:endParaRPr>
          </a:p>
          <a:p>
            <a:pPr marL="1062000">
              <a:buFont typeface="Arial" pitchFamily="34" charset="0"/>
              <a:buChar char="•"/>
            </a:pP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西北：</a:t>
            </a:r>
            <a:r>
              <a:rPr lang="en-US" altLang="zh-CN" sz="2400" dirty="0" smtClean="0">
                <a:latin typeface="仿宋" pitchFamily="49" charset="-122"/>
                <a:ea typeface="仿宋" pitchFamily="49" charset="-122"/>
              </a:rPr>
              <a:t>3-4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调</a:t>
            </a:r>
            <a:endParaRPr lang="en-US" altLang="zh-CN" sz="24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Wingdings" pitchFamily="2" charset="2"/>
              <a:buChar char="ü"/>
            </a:pP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语法，南北方言的语法结构式不同：</a:t>
            </a:r>
            <a:endParaRPr lang="en-US" altLang="zh-CN" sz="2400" dirty="0" smtClean="0">
              <a:latin typeface="宋体" pitchFamily="2" charset="-122"/>
              <a:ea typeface="宋体" pitchFamily="2" charset="-122"/>
            </a:endParaRPr>
          </a:p>
          <a:p>
            <a:pPr marL="1062000">
              <a:buFont typeface="Arial" pitchFamily="34" charset="0"/>
              <a:buChar char="•"/>
            </a:pP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广州：搵</a:t>
            </a:r>
            <a:r>
              <a:rPr lang="zh-CN" altLang="en-US" sz="2400" baseline="-25000" dirty="0" smtClean="0">
                <a:latin typeface="仿宋" pitchFamily="49" charset="-122"/>
                <a:ea typeface="仿宋" pitchFamily="49" charset="-122"/>
              </a:rPr>
              <a:t>找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个人</a:t>
            </a:r>
            <a:r>
              <a:rPr lang="zh-CN" altLang="en-US" sz="2400" u="sng" dirty="0" smtClean="0">
                <a:latin typeface="仿宋" pitchFamily="49" charset="-122"/>
                <a:ea typeface="仿宋" pitchFamily="49" charset="-122"/>
              </a:rPr>
              <a:t>又识</a:t>
            </a:r>
            <a:r>
              <a:rPr lang="zh-CN" altLang="en-US" sz="2400" u="sng" baseline="-25000" dirty="0" smtClean="0">
                <a:latin typeface="仿宋" pitchFamily="49" charset="-122"/>
                <a:ea typeface="仿宋" pitchFamily="49" charset="-122"/>
              </a:rPr>
              <a:t>会</a:t>
            </a:r>
            <a:r>
              <a:rPr lang="zh-CN" altLang="en-US" sz="2400" u="sng" dirty="0" smtClean="0">
                <a:latin typeface="仿宋" pitchFamily="49" charset="-122"/>
                <a:ea typeface="仿宋" pitchFamily="49" charset="-122"/>
              </a:rPr>
              <a:t>写信、又识打字嘅</a:t>
            </a:r>
            <a:r>
              <a:rPr lang="zh-CN" altLang="en-US" sz="2400" baseline="-25000" dirty="0" smtClean="0">
                <a:latin typeface="仿宋" pitchFamily="49" charset="-122"/>
                <a:ea typeface="仿宋" pitchFamily="49" charset="-122"/>
              </a:rPr>
              <a:t>的</a:t>
            </a:r>
            <a:endParaRPr lang="en-US" altLang="zh-CN" sz="2400" baseline="-25000" dirty="0" smtClean="0">
              <a:latin typeface="仿宋" pitchFamily="49" charset="-122"/>
              <a:ea typeface="仿宋" pitchFamily="49" charset="-122"/>
            </a:endParaRPr>
          </a:p>
          <a:p>
            <a:pPr marL="1062000">
              <a:buFont typeface="Arial" pitchFamily="34" charset="0"/>
              <a:buChar char="•"/>
            </a:pP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西宁：把你恭喜！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736570" y="571480"/>
            <a:ext cx="8416925" cy="928694"/>
          </a:xfrm>
        </p:spPr>
        <p:txBody>
          <a:bodyPr/>
          <a:lstStyle/>
          <a:p>
            <a:r>
              <a:rPr lang="zh-CN" altLang="en-US" sz="4000" smtClean="0">
                <a:latin typeface="楷体" pitchFamily="49" charset="-122"/>
                <a:ea typeface="楷体" pitchFamily="49" charset="-122"/>
              </a:rPr>
              <a:t>方言的保护</a:t>
            </a:r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>
          <a:xfrm>
            <a:off x="702940" y="1700808"/>
            <a:ext cx="8416925" cy="4710124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教育的普及、广播电视传媒、经济利益的驱动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 lvl="1">
              <a:buFont typeface="Arial" pitchFamily="34" charset="0"/>
              <a:buChar char="•"/>
            </a:pP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方言的消失，在所难免：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/>
            </a:r>
            <a:br>
              <a:rPr lang="en-US" altLang="zh-CN" dirty="0" smtClean="0">
                <a:latin typeface="仿宋" pitchFamily="49" charset="-122"/>
                <a:ea typeface="仿宋" pitchFamily="49" charset="-122"/>
              </a:rPr>
            </a:b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犹如城市生态的多样性在消失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 lvl="1">
              <a:buFont typeface="Arial" pitchFamily="34" charset="0"/>
              <a:buChar char="•"/>
            </a:pP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“生物物种”的多样性、文化遗产的保留：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/>
            </a:r>
            <a:br>
              <a:rPr lang="en-US" altLang="zh-CN" dirty="0" smtClean="0">
                <a:latin typeface="仿宋" pitchFamily="49" charset="-122"/>
                <a:ea typeface="仿宋" pitchFamily="49" charset="-122"/>
              </a:rPr>
            </a:b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闽南语歌曲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《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丢丢铜仔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》http://v.youku.com/</a:t>
            </a:r>
            <a:r>
              <a:rPr lang="en-US" altLang="zh-CN" dirty="0" err="1" smtClean="0">
                <a:latin typeface="仿宋" pitchFamily="49" charset="-122"/>
                <a:ea typeface="仿宋" pitchFamily="49" charset="-122"/>
              </a:rPr>
              <a:t>v_show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/id_XMzcxNTIxMzIw.html</a:t>
            </a:r>
          </a:p>
          <a:p>
            <a:pPr lvl="1">
              <a:buFont typeface="Arial" pitchFamily="34" charset="0"/>
              <a:buChar char="•"/>
            </a:pP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9678CFC-3985-47BE-936E-959B5398BD24}" type="slidenum">
              <a:rPr lang="en-US" altLang="zh-CN" smtClean="0">
                <a:latin typeface="Verdana" pitchFamily="34" charset="0"/>
              </a:rPr>
              <a:pPr/>
              <a:t>22</a:t>
            </a:fld>
            <a:endParaRPr lang="en-US" altLang="zh-CN" smtClean="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890574"/>
          </a:xfrm>
        </p:spPr>
        <p:txBody>
          <a:bodyPr/>
          <a:lstStyle/>
          <a:p>
            <a:r>
              <a:rPr lang="zh-CN" altLang="en-US" smtClean="0"/>
              <a:t>时间差异 </a:t>
            </a:r>
            <a:r>
              <a:rPr lang="en-US" altLang="zh-CN" smtClean="0"/>
              <a:t>: </a:t>
            </a:r>
            <a:r>
              <a:rPr lang="zh-CN" altLang="en-US" smtClean="0"/>
              <a:t>空间差异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1714488"/>
            <a:ext cx="8416925" cy="4781562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语言的空间差异（地域变体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.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方言）可视为其时间差异的反映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 marL="702000">
              <a:buFont typeface="Wingdings" pitchFamily="2" charset="2"/>
              <a:buChar char="ü"/>
            </a:pP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各方言在不同程度上保留了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不同时期汉语的特点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语言历时变化的构拟：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dirty="0">
                <a:latin typeface="楷体" pitchFamily="49" charset="-122"/>
                <a:ea typeface="楷体" pitchFamily="49" charset="-122"/>
              </a:rPr>
            </a:br>
            <a:r>
              <a:rPr lang="zh-CN" altLang="en-US" dirty="0">
                <a:latin typeface="仿宋" pitchFamily="49" charset="-122"/>
                <a:ea typeface="仿宋" pitchFamily="49" charset="-122"/>
              </a:rPr>
              <a:t>根据同一语系里语言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/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方言的差异</a:t>
            </a:r>
          </a:p>
          <a:p>
            <a:pPr>
              <a:buFont typeface="Wingdings" pitchFamily="2" charset="2"/>
              <a:buChar char="n"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达尔文的“进化论”原理：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dirty="0" smtClean="0">
                <a:latin typeface="楷体" pitchFamily="49" charset="-122"/>
                <a:ea typeface="楷体" pitchFamily="49" charset="-122"/>
              </a:rPr>
            </a:b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世界各地的动物及其化石 </a:t>
            </a: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>&gt; 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进化过程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smtClean="0">
                <a:latin typeface="楷体" pitchFamily="49" charset="-122"/>
                <a:ea typeface="楷体" pitchFamily="49" charset="-122"/>
              </a:rPr>
              <a:t>三、普通话与书面语</a:t>
            </a:r>
            <a:endParaRPr lang="zh-CN" altLang="en-US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普通话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p"/>
            </a:pPr>
            <a:r>
              <a:rPr lang="zh-CN" altLang="en-US" dirty="0" smtClean="0"/>
              <a:t>一个特殊的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“汉语变体”</a:t>
            </a:r>
            <a:r>
              <a:rPr lang="zh-CN" altLang="en-US" dirty="0" smtClean="0"/>
              <a:t>：共同语</a:t>
            </a:r>
            <a:endParaRPr lang="en-US" altLang="zh-CN" dirty="0" smtClean="0"/>
          </a:p>
          <a:p>
            <a:pPr marL="702000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北京语音为标准音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 marL="702000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北方话（东北、冀鲁、中原）为基础方言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 marL="702000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以典范的现代白话文著作为语法规范。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 marL="342000" eaLnBrk="1" hangingPunct="1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p"/>
            </a:pPr>
            <a:r>
              <a:rPr lang="zh-CN" altLang="en-US" dirty="0" smtClean="0"/>
              <a:t>各地方言的最大公约数</a:t>
            </a:r>
            <a:r>
              <a:rPr lang="en-US" altLang="zh-CN" dirty="0" smtClean="0"/>
              <a:t>(</a:t>
            </a:r>
            <a:r>
              <a:rPr lang="zh-CN" altLang="en-US" dirty="0" smtClean="0"/>
              <a:t>兼容南北之特色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然而，普通话也有变体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mtClean="0"/>
              <a:t>口语 </a:t>
            </a:r>
            <a:r>
              <a:rPr lang="en-US" altLang="zh-CN" smtClean="0"/>
              <a:t>vs </a:t>
            </a:r>
            <a:r>
              <a:rPr lang="zh-CN" altLang="en-US" smtClean="0"/>
              <a:t>书面语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188559-C906-40A1-9D1E-B07EA18005C1}" type="slidenum">
              <a:rPr lang="en-US" altLang="zh-CN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dirty="0" smtClean="0"/>
              <a:t>书面形式和口头形式</a:t>
            </a:r>
            <a:endParaRPr lang="zh-CN" altLang="en-US" dirty="0" smtClean="0"/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</a:pPr>
            <a:r>
              <a:rPr lang="zh-CN" altLang="en-US" sz="2800" dirty="0" smtClean="0">
                <a:latin typeface="Times New Roman" pitchFamily="18" charset="0"/>
              </a:rPr>
              <a:t>“语文能力”包含两个方面：</a:t>
            </a:r>
            <a:r>
              <a:rPr lang="en-US" altLang="zh-CN" sz="2800" dirty="0" smtClean="0">
                <a:latin typeface="Times New Roman" pitchFamily="18" charset="0"/>
              </a:rPr>
              <a:t/>
            </a:r>
            <a:br>
              <a:rPr lang="en-US" altLang="zh-CN" sz="2800" dirty="0" smtClean="0">
                <a:latin typeface="Times New Roman" pitchFamily="18" charset="0"/>
              </a:rPr>
            </a:b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>1 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语的能力； </a:t>
            </a: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>2 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文的能力。</a:t>
            </a: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/>
            </a:r>
            <a:br>
              <a:rPr lang="en-US" altLang="zh-CN" sz="2800" dirty="0" smtClean="0">
                <a:latin typeface="仿宋" pitchFamily="49" charset="-122"/>
                <a:ea typeface="仿宋" pitchFamily="49" charset="-122"/>
              </a:rPr>
            </a:b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也就是普通话口语和书面语的表达能力。</a:t>
            </a: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/>
            </a:r>
            <a:br>
              <a:rPr lang="en-US" altLang="zh-CN" sz="2800" dirty="0" smtClean="0">
                <a:latin typeface="仿宋" pitchFamily="49" charset="-122"/>
                <a:ea typeface="仿宋" pitchFamily="49" charset="-122"/>
              </a:rPr>
            </a:b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使用</a:t>
            </a:r>
            <a:r>
              <a:rPr lang="zh-CN" altLang="en-US" sz="2800" dirty="0" smtClean="0">
                <a:solidFill>
                  <a:schemeClr val="accent2"/>
                </a:solidFill>
                <a:latin typeface="仿宋" pitchFamily="49" charset="-122"/>
                <a:ea typeface="仿宋" pitchFamily="49" charset="-122"/>
              </a:rPr>
              <a:t>普通话口语系统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和</a:t>
            </a:r>
            <a:r>
              <a:rPr lang="zh-CN" altLang="en-US" sz="2800" dirty="0" smtClean="0">
                <a:solidFill>
                  <a:schemeClr val="accent2"/>
                </a:solidFill>
                <a:latin typeface="仿宋" pitchFamily="49" charset="-122"/>
                <a:ea typeface="仿宋" pitchFamily="49" charset="-122"/>
              </a:rPr>
              <a:t>书面系统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的能力。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n"/>
            </a:pP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语文教育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：书面语的运用能力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n"/>
            </a:pPr>
            <a:r>
              <a:rPr lang="zh-CN" altLang="en-US" sz="2800" dirty="0" smtClean="0">
                <a:latin typeface="Times New Roman" pitchFamily="18" charset="0"/>
              </a:rPr>
              <a:t>使用场合：</a:t>
            </a:r>
            <a:endParaRPr lang="en-US" altLang="zh-CN" sz="2800" dirty="0" smtClean="0">
              <a:latin typeface="Times New Roman" pitchFamily="18" charset="0"/>
            </a:endParaRPr>
          </a:p>
          <a:p>
            <a:pPr marL="702000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政府文件、报刊社论、公司合同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 marL="702000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学术著作、</a:t>
            </a:r>
            <a:r>
              <a:rPr lang="zh-CN" altLang="en-US" sz="28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往来信件（推荐信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）、</a:t>
            </a:r>
            <a:r>
              <a:rPr lang="zh-CN" altLang="en-US" sz="28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讲话报告</a:t>
            </a:r>
            <a:endParaRPr lang="en-US" altLang="zh-CN" sz="2800" dirty="0" smtClean="0">
              <a:solidFill>
                <a:srgbClr val="0000FF"/>
              </a:solidFill>
              <a:latin typeface="仿宋" pitchFamily="49" charset="-122"/>
              <a:ea typeface="仿宋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70" y="500042"/>
            <a:ext cx="8416925" cy="1143008"/>
          </a:xfrm>
        </p:spPr>
        <p:txBody>
          <a:bodyPr/>
          <a:lstStyle/>
          <a:p>
            <a:r>
              <a:rPr lang="zh-CN" altLang="en-US" sz="4000" smtClean="0">
                <a:latin typeface="楷体" pitchFamily="49" charset="-122"/>
                <a:ea typeface="楷体" pitchFamily="49" charset="-122"/>
              </a:rPr>
              <a:t>书面语与口语之别</a:t>
            </a:r>
            <a:endParaRPr lang="zh-CN" altLang="en-US" sz="400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256" y="1928802"/>
            <a:ext cx="8929750" cy="4567248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dirty="0" smtClean="0"/>
              <a:t>美国政府给中国政府写信，就某一件事说：</a:t>
            </a:r>
            <a:endParaRPr lang="en-US" altLang="zh-CN" dirty="0" smtClean="0"/>
          </a:p>
          <a:p>
            <a:pPr marL="702000">
              <a:buFont typeface="Arial" pitchFamily="34" charset="0"/>
              <a:buChar char="•"/>
            </a:pPr>
            <a:r>
              <a:rPr lang="zh-CN" altLang="en-US" sz="2800" b="1" dirty="0" smtClean="0">
                <a:latin typeface="仿宋" pitchFamily="49" charset="-122"/>
                <a:ea typeface="仿宋" pitchFamily="49" charset="-122"/>
              </a:rPr>
              <a:t>我国政府出于相同的考虑，认为不宜前往。</a:t>
            </a:r>
            <a:endParaRPr lang="en-US" altLang="zh-CN" sz="2800" b="1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800" b="1" dirty="0" smtClean="0">
                <a:latin typeface="仿宋" pitchFamily="49" charset="-122"/>
                <a:ea typeface="仿宋" pitchFamily="49" charset="-122"/>
              </a:rPr>
              <a:t>咱想的跟您一样，就甭去啦！</a:t>
            </a:r>
            <a:endParaRPr lang="en-US" altLang="zh-CN" sz="2800" b="1" dirty="0" smtClean="0">
              <a:latin typeface="仿宋" pitchFamily="49" charset="-122"/>
              <a:ea typeface="仿宋" pitchFamily="49" charset="-122"/>
            </a:endParaRPr>
          </a:p>
          <a:p>
            <a:pPr>
              <a:buFont typeface="Wingdings" pitchFamily="2" charset="2"/>
              <a:buChar char="n"/>
            </a:pPr>
            <a:endParaRPr lang="en-US" altLang="zh-CN" dirty="0" smtClean="0"/>
          </a:p>
          <a:p>
            <a:pPr>
              <a:buFont typeface="Wingdings" pitchFamily="2" charset="2"/>
              <a:buChar char="n"/>
            </a:pPr>
            <a:r>
              <a:rPr lang="zh-CN" altLang="en-US" dirty="0" smtClean="0"/>
              <a:t>“雅俗有别”，别在何处？</a:t>
            </a:r>
            <a:endParaRPr lang="en-US" altLang="zh-CN" dirty="0" smtClean="0"/>
          </a:p>
          <a:p>
            <a:pPr>
              <a:buFont typeface="Wingdings" pitchFamily="2" charset="2"/>
              <a:buChar char="n"/>
            </a:pP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17619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256" y="1000108"/>
            <a:ext cx="8786874" cy="5495942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北大</a:t>
            </a:r>
            <a:r>
              <a:rPr lang="en-US" altLang="zh-CN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()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各位师友同仁：</a:t>
            </a:r>
            <a:r>
              <a:rPr lang="en-US" altLang="zh-CN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/>
            </a:r>
            <a:br>
              <a:rPr lang="en-US" altLang="zh-CN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</a:b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欣悉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母校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近期拟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招聘青年教师，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愿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藉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此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机会向各位隆重推荐陈桓博士。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有鉴于</a:t>
            </a:r>
            <a:r>
              <a:rPr lang="zh-CN" altLang="en-US" sz="2600" dirty="0">
                <a:latin typeface="仿宋" pitchFamily="49" charset="-122"/>
                <a:ea typeface="仿宋" pitchFamily="49" charset="-122"/>
              </a:rPr>
              <a:t>陈桓与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我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均为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北大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出品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，更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为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节约各位师友</a:t>
            </a:r>
            <a:r>
              <a:rPr lang="en-US" altLang="zh-CN" sz="2600" dirty="0" smtClean="0">
                <a:latin typeface="仿宋" pitchFamily="49" charset="-122"/>
                <a:ea typeface="仿宋" pitchFamily="49" charset="-122"/>
              </a:rPr>
              <a:t>()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宝贵时间，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故此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信</a:t>
            </a:r>
            <a:r>
              <a:rPr lang="en-US" altLang="zh-CN" sz="2600" dirty="0" smtClean="0">
                <a:latin typeface="仿宋" pitchFamily="49" charset="-122"/>
                <a:ea typeface="仿宋" pitchFamily="49" charset="-122"/>
              </a:rPr>
              <a:t>()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写法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有所不同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，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虚应文字一概免省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，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仅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向各位交代本人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力荐</a:t>
            </a:r>
            <a:r>
              <a:rPr lang="zh-CN" altLang="en-US" sz="2600" dirty="0">
                <a:latin typeface="仿宋" pitchFamily="49" charset="-122"/>
                <a:ea typeface="仿宋" pitchFamily="49" charset="-122"/>
              </a:rPr>
              <a:t>陈桓博士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回归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母校的切实理由。</a:t>
            </a:r>
            <a:r>
              <a:rPr lang="en-US" altLang="zh-CN" sz="2600" dirty="0" smtClean="0">
                <a:latin typeface="仿宋" pitchFamily="49" charset="-122"/>
                <a:ea typeface="仿宋" pitchFamily="49" charset="-122"/>
              </a:rPr>
              <a:t/>
            </a:r>
            <a:br>
              <a:rPr lang="en-US" altLang="zh-CN" sz="2600" dirty="0" smtClean="0">
                <a:latin typeface="仿宋" pitchFamily="49" charset="-122"/>
                <a:ea typeface="仿宋" pitchFamily="49" charset="-122"/>
              </a:rPr>
            </a:br>
            <a:r>
              <a:rPr lang="en-US" altLang="zh-CN" sz="2600" dirty="0" smtClean="0">
                <a:latin typeface="仿宋" pitchFamily="49" charset="-122"/>
                <a:ea typeface="仿宋" pitchFamily="49" charset="-122"/>
              </a:rPr>
              <a:t>    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一言以蔽之</a:t>
            </a:r>
            <a:r>
              <a:rPr lang="zh-CN" altLang="en-US" sz="2600" dirty="0">
                <a:latin typeface="仿宋" pitchFamily="49" charset="-122"/>
                <a:ea typeface="仿宋" pitchFamily="49" charset="-122"/>
              </a:rPr>
              <a:t>，陈桓博士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是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本人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教学生涯中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所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教过</a:t>
            </a:r>
            <a:r>
              <a:rPr lang="en-US" altLang="zh-CN" sz="2600" dirty="0" smtClean="0">
                <a:latin typeface="仿宋" pitchFamily="49" charset="-122"/>
                <a:ea typeface="仿宋" pitchFamily="49" charset="-122"/>
              </a:rPr>
              <a:t>()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最优秀，也是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最为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看好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其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学术前景的两位学生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之一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（另一位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已在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香港理工大学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及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新加坡国立大学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两度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获得终生教职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亦即所谓</a:t>
            </a:r>
            <a:r>
              <a:rPr lang="en-US" altLang="zh-CN" sz="2600" dirty="0" smtClean="0">
                <a:latin typeface="仿宋" pitchFamily="49" charset="-122"/>
                <a:ea typeface="仿宋" pitchFamily="49" charset="-122"/>
              </a:rPr>
              <a:t>tenure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）。此外，在本人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二十余年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所接触到的大中华、北美、欧洲等地</a:t>
            </a:r>
            <a:r>
              <a:rPr lang="en-US" altLang="zh-CN" sz="2600" dirty="0" smtClean="0">
                <a:latin typeface="仿宋" pitchFamily="49" charset="-122"/>
                <a:ea typeface="仿宋" pitchFamily="49" charset="-122"/>
              </a:rPr>
              <a:t>()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青年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学术翘楚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中，</a:t>
            </a:r>
            <a:r>
              <a:rPr lang="zh-CN" altLang="en-US" sz="2600" dirty="0">
                <a:latin typeface="仿宋" pitchFamily="49" charset="-122"/>
                <a:ea typeface="仿宋" pitchFamily="49" charset="-122"/>
              </a:rPr>
              <a:t>与陈桓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同年龄层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、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同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专业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者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，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就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学术训练</a:t>
            </a:r>
            <a:r>
              <a:rPr lang="en-US" altLang="zh-CN" sz="2600" dirty="0" smtClean="0">
                <a:latin typeface="仿宋" pitchFamily="49" charset="-122"/>
                <a:ea typeface="仿宋" pitchFamily="49" charset="-122"/>
              </a:rPr>
              <a:t>()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全面性、研究能力、素质及产能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而言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，</a:t>
            </a:r>
            <a:r>
              <a:rPr lang="zh-CN" altLang="en-US" sz="26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亦鲜见出其右者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。</a:t>
            </a:r>
            <a:endParaRPr lang="en-US" altLang="zh-CN" sz="2600" dirty="0" smtClean="0">
              <a:latin typeface="仿宋" pitchFamily="49" charset="-122"/>
              <a:ea typeface="仿宋" pitchFamily="49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smtClean="0">
                <a:latin typeface="楷体" pitchFamily="49" charset="-122"/>
                <a:ea typeface="楷体" pitchFamily="49" charset="-122"/>
              </a:rPr>
              <a:t>一、古今言殊</a:t>
            </a:r>
            <a:endParaRPr lang="zh-CN" altLang="en-US" b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历史上的汉语变化</a:t>
            </a:r>
            <a:endParaRPr lang="zh-CN" altLang="en-US" dirty="0"/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smtClean="0"/>
              <a:t>词汇不同</a:t>
            </a:r>
          </a:p>
        </p:txBody>
      </p:sp>
      <p:sp>
        <p:nvSpPr>
          <p:cNvPr id="337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爸爸、官儿、同学、不同、选择、我、你、什么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父亲、官员、同窗、差异、抉择、本、贵、何</a:t>
            </a:r>
            <a:endParaRPr lang="en-US" altLang="zh-CN" sz="2400" dirty="0" smtClean="0">
              <a:latin typeface="仿宋" pitchFamily="49" charset="-122"/>
              <a:ea typeface="仿宋" pitchFamily="49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去、写、丢、找、到；怕</a:t>
            </a:r>
            <a:r>
              <a:rPr lang="zh-CN" altLang="en-US" sz="2400" dirty="0"/>
              <a:t>、小、好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往、书、失、觅、抵；惮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、微、佳</a:t>
            </a:r>
            <a:endParaRPr lang="en-US" altLang="zh-CN" sz="2400" dirty="0" smtClean="0">
              <a:latin typeface="仿宋" pitchFamily="49" charset="-122"/>
              <a:ea typeface="仿宋" pitchFamily="49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特别、不、有些；应当、不能；跟，而且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甚</a:t>
            </a: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、  未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、略</a:t>
            </a:r>
            <a:r>
              <a:rPr lang="zh-CN" altLang="en-US" sz="2400" smtClean="0">
                <a:latin typeface="仿宋" pitchFamily="49" charset="-122"/>
                <a:ea typeface="仿宋" pitchFamily="49" charset="-122"/>
              </a:rPr>
              <a:t>；  当、  不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得；与，且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B84A0-857A-432E-AF90-98A2F683C86C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932" y="404664"/>
            <a:ext cx="8416925" cy="1143000"/>
          </a:xfrm>
        </p:spPr>
        <p:txBody>
          <a:bodyPr/>
          <a:lstStyle/>
          <a:p>
            <a:r>
              <a:rPr lang="zh-CN" altLang="en-US" dirty="0">
                <a:latin typeface="楷体" pitchFamily="49" charset="-122"/>
                <a:ea typeface="楷体" pitchFamily="49" charset="-122"/>
              </a:rPr>
              <a:t>书面语词汇：常使表达简洁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1752600"/>
            <a:ext cx="8416925" cy="474345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zh-CN" altLang="en-US" sz="2400" dirty="0"/>
              <a:t>她偷偷地爱班长爱了好长时间，可是一直不敢跟他说。</a:t>
            </a:r>
            <a:endParaRPr lang="en-US" altLang="zh-CN" sz="2400" dirty="0"/>
          </a:p>
          <a:p>
            <a:pPr>
              <a:buFont typeface="Arial" pitchFamily="34" charset="0"/>
              <a:buChar char="•"/>
            </a:pP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她</a:t>
            </a:r>
            <a:r>
              <a:rPr lang="zh-CN" altLang="en-US" sz="2400" u="sng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暗恋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班长</a:t>
            </a:r>
            <a:r>
              <a:rPr lang="zh-CN" altLang="en-US" sz="2400" u="sng" dirty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已有多年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，但</a:t>
            </a:r>
            <a:r>
              <a:rPr lang="zh-CN" altLang="en-US" sz="2400" u="sng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始终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不敢</a:t>
            </a:r>
            <a:r>
              <a:rPr lang="zh-CN" altLang="en-US" sz="2400" u="sng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明言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buFont typeface="Arial" pitchFamily="34" charset="0"/>
              <a:buChar char="•"/>
            </a:pPr>
            <a:endParaRPr lang="en-US" altLang="zh-CN" sz="2400" dirty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400" dirty="0"/>
              <a:t>数量少，质量也好；</a:t>
            </a:r>
            <a:endParaRPr lang="en-US" altLang="zh-CN" sz="2400" dirty="0"/>
          </a:p>
          <a:p>
            <a:pPr>
              <a:buFont typeface="Arial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少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而</a:t>
            </a:r>
            <a:r>
              <a:rPr lang="zh-CN" altLang="en-US" sz="2400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精</a:t>
            </a:r>
            <a:endParaRPr lang="en-US" altLang="zh-CN" sz="2400" dirty="0">
              <a:latin typeface="仿宋" pitchFamily="49" charset="-122"/>
              <a:ea typeface="仿宋" pitchFamily="49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sz="2400" dirty="0"/>
          </a:p>
          <a:p>
            <a:pPr>
              <a:buFont typeface="Arial" pitchFamily="34" charset="0"/>
              <a:buChar char="•"/>
            </a:pPr>
            <a:r>
              <a:rPr lang="zh-CN" altLang="en-US" sz="2400" dirty="0"/>
              <a:t>面对这种</a:t>
            </a:r>
            <a:r>
              <a:rPr lang="zh-CN" altLang="en-US" sz="2400" u="sng" dirty="0"/>
              <a:t>古代和现代</a:t>
            </a:r>
            <a:r>
              <a:rPr lang="en-US" altLang="zh-CN" sz="2400" u="sng" dirty="0"/>
              <a:t>(</a:t>
            </a:r>
            <a:r>
              <a:rPr lang="zh-CN" altLang="en-US" sz="2400" u="sng" dirty="0"/>
              <a:t>词汇</a:t>
            </a:r>
            <a:r>
              <a:rPr lang="en-US" altLang="zh-CN" sz="2400" u="sng" dirty="0"/>
              <a:t>)</a:t>
            </a:r>
            <a:r>
              <a:rPr lang="zh-CN" altLang="en-US" sz="2400" u="sng" dirty="0"/>
              <a:t>混在一起</a:t>
            </a:r>
            <a:r>
              <a:rPr lang="zh-CN" altLang="en-US" sz="2400" dirty="0"/>
              <a:t>的现象，</a:t>
            </a:r>
            <a:r>
              <a:rPr lang="zh-CN" altLang="en-US" sz="2400" u="sng" dirty="0"/>
              <a:t>如果</a:t>
            </a:r>
            <a:r>
              <a:rPr lang="zh-CN" altLang="en-US" sz="2400" dirty="0"/>
              <a:t>不从训诂的角度</a:t>
            </a:r>
            <a:r>
              <a:rPr lang="zh-CN" altLang="en-US" sz="2400" u="sng" dirty="0"/>
              <a:t>区分</a:t>
            </a:r>
            <a:r>
              <a:rPr lang="zh-CN" altLang="en-US" sz="2400" dirty="0"/>
              <a:t>，</a:t>
            </a:r>
            <a:r>
              <a:rPr lang="zh-CN" altLang="en-US" sz="2400" u="sng" dirty="0"/>
              <a:t>就不知道什么是古代的、什么是现代的</a:t>
            </a:r>
            <a:r>
              <a:rPr lang="zh-CN" altLang="en-US" sz="2400" dirty="0"/>
              <a:t>，</a:t>
            </a:r>
            <a:r>
              <a:rPr lang="zh-CN" altLang="en-US" sz="2400" u="sng" dirty="0"/>
              <a:t>更不要</a:t>
            </a:r>
            <a:r>
              <a:rPr lang="zh-CN" altLang="en-US" sz="2400" dirty="0"/>
              <a:t>说它们之间的区别了。</a:t>
            </a:r>
            <a:endParaRPr lang="en-US" altLang="zh-CN" sz="2400" dirty="0"/>
          </a:p>
          <a:p>
            <a:pPr>
              <a:buFont typeface="Arial" pitchFamily="34" charset="0"/>
              <a:buChar char="•"/>
            </a:pP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面对这种</a:t>
            </a:r>
            <a:r>
              <a:rPr lang="zh-CN" altLang="en-US" sz="2400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古今杂糅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的局面，</a:t>
            </a:r>
            <a:r>
              <a:rPr lang="zh-CN" altLang="en-US" sz="2400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若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不从训诂的角度来</a:t>
            </a:r>
            <a:r>
              <a:rPr lang="zh-CN" altLang="en-US" sz="2400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分辨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则不知何为古、孰为今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遑论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它们彼此之间的</a:t>
            </a:r>
            <a:r>
              <a:rPr lang="zh-CN" altLang="en-US" sz="2400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区别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。</a:t>
            </a:r>
            <a:endParaRPr lang="en-US" altLang="zh-CN" sz="2400" dirty="0">
              <a:latin typeface="仿宋" pitchFamily="49" charset="-122"/>
              <a:ea typeface="仿宋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376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>
          <a:xfrm>
            <a:off x="736570" y="357166"/>
            <a:ext cx="8416925" cy="819136"/>
          </a:xfrm>
        </p:spPr>
        <p:txBody>
          <a:bodyPr/>
          <a:lstStyle/>
          <a:p>
            <a:r>
              <a:rPr lang="zh-CN" altLang="en-US" sz="3200" smtClean="0"/>
              <a:t>句式不同</a:t>
            </a:r>
          </a:p>
        </p:txBody>
      </p:sp>
      <p:sp>
        <p:nvSpPr>
          <p:cNvPr id="34819" name="内容占位符 2"/>
          <p:cNvSpPr>
            <a:spLocks noGrp="1"/>
          </p:cNvSpPr>
          <p:nvPr>
            <p:ph idx="1"/>
          </p:nvPr>
        </p:nvSpPr>
        <p:spPr>
          <a:xfrm>
            <a:off x="736570" y="1285860"/>
            <a:ext cx="8416925" cy="4929222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他</a:t>
            </a:r>
            <a:r>
              <a:rPr lang="zh-CN" altLang="en-US" sz="2400" dirty="0" smtClean="0">
                <a:solidFill>
                  <a:srgbClr val="0000FF"/>
                </a:solidFill>
              </a:rPr>
              <a:t>在写作方面</a:t>
            </a:r>
            <a:r>
              <a:rPr lang="zh-CN" altLang="en-US" sz="2400" dirty="0" smtClean="0"/>
              <a:t>很有才能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他</a:t>
            </a:r>
            <a:r>
              <a:rPr lang="zh-CN" altLang="en-US" sz="2400" u="sng" dirty="0" smtClean="0"/>
              <a:t>善于</a:t>
            </a:r>
            <a:r>
              <a:rPr lang="zh-CN" altLang="en-US" sz="2400" dirty="0" smtClean="0">
                <a:solidFill>
                  <a:srgbClr val="0000FF"/>
                </a:solidFill>
              </a:rPr>
              <a:t>写作</a:t>
            </a:r>
            <a:endParaRPr lang="en-US" altLang="zh-CN" sz="2400" dirty="0" smtClean="0">
              <a:solidFill>
                <a:srgbClr val="0000FF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altLang="zh-CN" sz="2400" dirty="0" smtClean="0">
              <a:solidFill>
                <a:srgbClr val="0000FF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品味</a:t>
            </a:r>
            <a:r>
              <a:rPr lang="zh-CN" altLang="en-US" sz="2400" dirty="0" smtClean="0">
                <a:solidFill>
                  <a:srgbClr val="0000FF"/>
                </a:solidFill>
              </a:rPr>
              <a:t>在细微的地方</a:t>
            </a:r>
            <a:r>
              <a:rPr lang="zh-CN" altLang="en-US" sz="2400" dirty="0" smtClean="0"/>
              <a:t>表现出来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品味</a:t>
            </a:r>
            <a:r>
              <a:rPr lang="zh-CN" altLang="en-US" sz="2400" u="sng" dirty="0" smtClean="0"/>
              <a:t>见之于</a:t>
            </a:r>
            <a:r>
              <a:rPr lang="zh-CN" altLang="en-US" sz="2400" dirty="0" smtClean="0">
                <a:solidFill>
                  <a:srgbClr val="0000FF"/>
                </a:solidFill>
              </a:rPr>
              <a:t>细微之处</a:t>
            </a:r>
            <a:endParaRPr lang="en-US" altLang="zh-CN" sz="2400" dirty="0" smtClean="0">
              <a:solidFill>
                <a:srgbClr val="0000FF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rgbClr val="0000FF"/>
                </a:solidFill>
              </a:rPr>
              <a:t>从美国</a:t>
            </a:r>
            <a:r>
              <a:rPr lang="zh-CN" altLang="en-US" sz="2400" dirty="0" smtClean="0"/>
              <a:t>过境；</a:t>
            </a:r>
            <a:r>
              <a:rPr lang="zh-CN" altLang="en-US" sz="2400" dirty="0" smtClean="0">
                <a:solidFill>
                  <a:srgbClr val="0000FF"/>
                </a:solidFill>
              </a:rPr>
              <a:t>在中南海</a:t>
            </a:r>
            <a:r>
              <a:rPr lang="zh-CN" altLang="en-US" sz="2400" dirty="0" smtClean="0"/>
              <a:t>讲学；</a:t>
            </a:r>
            <a:r>
              <a:rPr lang="zh-CN" altLang="en-US" sz="2400" dirty="0" smtClean="0">
                <a:solidFill>
                  <a:srgbClr val="0000FF"/>
                </a:solidFill>
              </a:rPr>
              <a:t>与美国队</a:t>
            </a:r>
            <a:r>
              <a:rPr lang="zh-CN" altLang="en-US" sz="2400" dirty="0" smtClean="0"/>
              <a:t>激战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过境</a:t>
            </a:r>
            <a:r>
              <a:rPr lang="zh-CN" altLang="en-US" sz="2400" dirty="0" smtClean="0">
                <a:solidFill>
                  <a:srgbClr val="0000FF"/>
                </a:solidFill>
              </a:rPr>
              <a:t>美国</a:t>
            </a:r>
            <a:r>
              <a:rPr lang="zh-CN" altLang="en-US" sz="2400" dirty="0" smtClean="0"/>
              <a:t>；讲学</a:t>
            </a:r>
            <a:r>
              <a:rPr lang="zh-CN" altLang="en-US" sz="2400" dirty="0" smtClean="0">
                <a:solidFill>
                  <a:srgbClr val="0000FF"/>
                </a:solidFill>
              </a:rPr>
              <a:t>中南海</a:t>
            </a:r>
            <a:r>
              <a:rPr lang="zh-CN" altLang="en-US" sz="2400" dirty="0" smtClean="0"/>
              <a:t>；激战</a:t>
            </a:r>
            <a:r>
              <a:rPr lang="zh-CN" altLang="en-US" sz="2400" dirty="0" smtClean="0">
                <a:solidFill>
                  <a:srgbClr val="0000FF"/>
                </a:solidFill>
              </a:rPr>
              <a:t>美国队</a:t>
            </a:r>
            <a:endParaRPr lang="en-US" altLang="zh-CN" sz="2400" dirty="0" smtClean="0">
              <a:solidFill>
                <a:srgbClr val="0000FF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altLang="zh-CN" sz="2400" dirty="0" smtClean="0">
              <a:solidFill>
                <a:srgbClr val="0000FF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他的目标是</a:t>
            </a:r>
            <a:r>
              <a:rPr lang="zh-CN" altLang="en-US" sz="2400" dirty="0" smtClean="0">
                <a:solidFill>
                  <a:srgbClr val="0000FF"/>
                </a:solidFill>
              </a:rPr>
              <a:t>把</a:t>
            </a:r>
            <a:r>
              <a:rPr lang="zh-CN" altLang="en-US" sz="2400" dirty="0" smtClean="0"/>
              <a:t>农业工具</a:t>
            </a:r>
            <a:r>
              <a:rPr lang="zh-CN" altLang="en-US" sz="2400" dirty="0" smtClean="0">
                <a:solidFill>
                  <a:srgbClr val="0000FF"/>
                </a:solidFill>
              </a:rPr>
              <a:t>变成现代的形式</a:t>
            </a:r>
            <a:endParaRPr lang="en-US" altLang="zh-CN" sz="2400" dirty="0" smtClean="0">
              <a:solidFill>
                <a:srgbClr val="0000FF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他的目标是</a:t>
            </a:r>
            <a:r>
              <a:rPr lang="zh-CN" altLang="en-US" sz="2400" dirty="0" smtClean="0">
                <a:solidFill>
                  <a:srgbClr val="0000FF"/>
                </a:solidFill>
              </a:rPr>
              <a:t>将</a:t>
            </a:r>
            <a:r>
              <a:rPr lang="zh-CN" altLang="en-US" sz="2400" dirty="0" smtClean="0"/>
              <a:t>农业工具</a:t>
            </a:r>
            <a:r>
              <a:rPr lang="zh-CN" altLang="en-US" sz="2400" dirty="0" smtClean="0">
                <a:solidFill>
                  <a:srgbClr val="0000FF"/>
                </a:solidFill>
              </a:rPr>
              <a:t>现代化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endParaRPr lang="en-US" altLang="zh-CN" sz="24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18FE80-6862-4FF4-A751-2CF3DFB33B16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8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676260"/>
          </a:xfrm>
        </p:spPr>
        <p:txBody>
          <a:bodyPr/>
          <a:lstStyle/>
          <a:p>
            <a:r>
              <a:rPr lang="zh-CN" altLang="en-US" sz="3200" smtClean="0"/>
              <a:t>音节模式不同</a:t>
            </a:r>
          </a:p>
        </p:txBody>
      </p:sp>
      <p:sp>
        <p:nvSpPr>
          <p:cNvPr id="37891" name="内容占位符 2"/>
          <p:cNvSpPr>
            <a:spLocks noGrp="1"/>
          </p:cNvSpPr>
          <p:nvPr>
            <p:ph idx="1"/>
          </p:nvPr>
        </p:nvSpPr>
        <p:spPr>
          <a:xfrm>
            <a:off x="762000" y="1357298"/>
            <a:ext cx="8416925" cy="5138752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zh-CN" altLang="en-US" sz="2200" dirty="0" smtClean="0">
                <a:solidFill>
                  <a:srgbClr val="FF0000"/>
                </a:solidFill>
              </a:rPr>
              <a:t>进行批评；加以研究；日益猖獗</a:t>
            </a:r>
            <a:endParaRPr lang="en-US" altLang="zh-CN" sz="2200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200" dirty="0" smtClean="0">
                <a:solidFill>
                  <a:srgbClr val="FF0000"/>
                </a:solidFill>
              </a:rPr>
              <a:t>品种之多</a:t>
            </a:r>
            <a:r>
              <a:rPr lang="zh-CN" altLang="en-US" sz="2200" dirty="0" smtClean="0"/>
              <a:t>，是近年来少有的？</a:t>
            </a:r>
            <a:endParaRPr lang="en-US" altLang="zh-CN" sz="2200" dirty="0" smtClean="0"/>
          </a:p>
          <a:p>
            <a:pPr>
              <a:buFont typeface="Wingdings" pitchFamily="2" charset="2"/>
              <a:buChar char="Ø"/>
            </a:pPr>
            <a:endParaRPr lang="en-US" altLang="zh-CN" sz="2000" dirty="0">
              <a:latin typeface="仿宋" pitchFamily="49" charset="-122"/>
              <a:ea typeface="仿宋" pitchFamily="49" charset="-122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书面语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词汇多双音节：</a:t>
            </a:r>
            <a:r>
              <a:rPr lang="zh-CN" altLang="en-US" sz="24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话要典雅必双</a:t>
            </a:r>
            <a:endParaRPr lang="en-US" altLang="zh-CN" sz="2400" b="1" dirty="0">
              <a:solidFill>
                <a:srgbClr val="0000FF"/>
              </a:solidFill>
              <a:latin typeface="宋体" pitchFamily="2" charset="-122"/>
              <a:ea typeface="宋体" pitchFamily="2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走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-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行走，偷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-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偷窃，住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-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居住，跑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-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奔跑，买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-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购买</a:t>
            </a:r>
            <a:endParaRPr lang="en-US" altLang="zh-CN" sz="2200" dirty="0" smtClean="0"/>
          </a:p>
          <a:p>
            <a:pPr>
              <a:buFont typeface="Wingdings" pitchFamily="2" charset="2"/>
              <a:buChar char="n"/>
            </a:pP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也用单音词，但单音</a:t>
            </a: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词所出现的格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式有限制</a:t>
            </a:r>
            <a:endParaRPr lang="en-US" altLang="zh-CN" sz="2400" dirty="0" smtClean="0">
              <a:latin typeface="宋体" pitchFamily="2" charset="-122"/>
              <a:ea typeface="宋体" pitchFamily="2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200" dirty="0" smtClean="0">
                <a:latin typeface="仿宋" pitchFamily="49" charset="-122"/>
                <a:ea typeface="仿宋" pitchFamily="49" charset="-122"/>
              </a:rPr>
              <a:t>*他想</a:t>
            </a:r>
            <a:r>
              <a:rPr lang="zh-CN" altLang="en-US" sz="2200" u="sng" dirty="0" smtClean="0">
                <a:latin typeface="仿宋" pitchFamily="49" charset="-122"/>
                <a:ea typeface="仿宋" pitchFamily="49" charset="-122"/>
              </a:rPr>
              <a:t>访</a:t>
            </a:r>
            <a:r>
              <a:rPr lang="zh-CN" altLang="en-US" sz="2200" dirty="0" smtClean="0">
                <a:latin typeface="仿宋" pitchFamily="49" charset="-122"/>
                <a:ea typeface="仿宋" pitchFamily="49" charset="-122"/>
              </a:rPr>
              <a:t>著名学者。</a:t>
            </a:r>
            <a:endParaRPr lang="en-US" altLang="zh-CN" sz="22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200" dirty="0" smtClean="0">
                <a:latin typeface="仿宋" pitchFamily="49" charset="-122"/>
                <a:ea typeface="仿宋" pitchFamily="49" charset="-122"/>
              </a:rPr>
              <a:t>*您的</a:t>
            </a:r>
            <a:r>
              <a:rPr lang="zh-CN" altLang="en-US" sz="2200" u="sng" dirty="0" smtClean="0">
                <a:latin typeface="仿宋" pitchFamily="49" charset="-122"/>
                <a:ea typeface="仿宋" pitchFamily="49" charset="-122"/>
              </a:rPr>
              <a:t>友</a:t>
            </a:r>
            <a:r>
              <a:rPr lang="zh-CN" altLang="en-US" sz="2200" dirty="0" smtClean="0">
                <a:latin typeface="仿宋" pitchFamily="49" charset="-122"/>
                <a:ea typeface="仿宋" pitchFamily="49" charset="-122"/>
              </a:rPr>
              <a:t>来这儿，我一定热情招待。</a:t>
            </a:r>
            <a:endParaRPr lang="en-US" altLang="zh-CN" sz="22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200" dirty="0" smtClean="0">
                <a:latin typeface="仿宋" pitchFamily="49" charset="-122"/>
                <a:ea typeface="仿宋" pitchFamily="49" charset="-122"/>
              </a:rPr>
              <a:t>*我们</a:t>
            </a:r>
            <a:r>
              <a:rPr lang="zh-CN" altLang="en-US" sz="2200" u="sng" dirty="0" smtClean="0">
                <a:latin typeface="仿宋" pitchFamily="49" charset="-122"/>
                <a:ea typeface="仿宋" pitchFamily="49" charset="-122"/>
              </a:rPr>
              <a:t>校</a:t>
            </a:r>
            <a:r>
              <a:rPr lang="zh-CN" altLang="en-US" sz="2200" dirty="0" smtClean="0">
                <a:latin typeface="仿宋" pitchFamily="49" charset="-122"/>
                <a:ea typeface="仿宋" pitchFamily="49" charset="-122"/>
              </a:rPr>
              <a:t>的老师都很有名。</a:t>
            </a:r>
            <a:endParaRPr lang="en-US" altLang="zh-CN" sz="22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Wingdings" pitchFamily="2" charset="2"/>
              <a:buChar char="Ø"/>
            </a:pPr>
            <a:r>
              <a:rPr lang="zh-CN" altLang="en-US" sz="2200" dirty="0" smtClean="0">
                <a:latin typeface="仿宋" pitchFamily="49" charset="-122"/>
                <a:ea typeface="仿宋" pitchFamily="49" charset="-122"/>
              </a:rPr>
              <a:t>他想</a:t>
            </a:r>
            <a:r>
              <a:rPr lang="zh-CN" altLang="en-US" sz="2200" u="sng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遍访</a:t>
            </a:r>
            <a:r>
              <a:rPr lang="zh-CN" altLang="en-US" sz="2200" dirty="0" smtClean="0">
                <a:latin typeface="仿宋" pitchFamily="49" charset="-122"/>
                <a:ea typeface="仿宋" pitchFamily="49" charset="-122"/>
              </a:rPr>
              <a:t>著名学者。</a:t>
            </a:r>
            <a:endParaRPr lang="en-US" altLang="zh-CN" sz="22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Wingdings" pitchFamily="2" charset="2"/>
              <a:buChar char="Ø"/>
            </a:pPr>
            <a:r>
              <a:rPr lang="zh-CN" altLang="en-US" sz="2200" u="sng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贵友</a:t>
            </a:r>
            <a:r>
              <a:rPr lang="zh-CN" altLang="en-US" sz="2200" dirty="0" smtClean="0">
                <a:latin typeface="仿宋" pitchFamily="49" charset="-122"/>
                <a:ea typeface="仿宋" pitchFamily="49" charset="-122"/>
              </a:rPr>
              <a:t>来此，定热情招待。</a:t>
            </a:r>
            <a:endParaRPr lang="en-US" altLang="zh-CN" sz="22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Wingdings" pitchFamily="2" charset="2"/>
              <a:buChar char="Ø"/>
            </a:pPr>
            <a:r>
              <a:rPr lang="zh-CN" altLang="en-US" sz="2200" u="sng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我校</a:t>
            </a:r>
            <a:r>
              <a:rPr lang="zh-CN" altLang="en-US" sz="2200" u="sng" dirty="0" smtClean="0">
                <a:latin typeface="仿宋" pitchFamily="49" charset="-122"/>
                <a:ea typeface="仿宋" pitchFamily="49" charset="-122"/>
              </a:rPr>
              <a:t>老师</a:t>
            </a:r>
            <a:r>
              <a:rPr lang="zh-CN" altLang="en-US" sz="2200" dirty="0" smtClean="0">
                <a:latin typeface="仿宋" pitchFamily="49" charset="-122"/>
                <a:ea typeface="仿宋" pitchFamily="49" charset="-122"/>
              </a:rPr>
              <a:t>都很有名。</a:t>
            </a:r>
            <a:endParaRPr lang="en-US" altLang="zh-CN" sz="2200" dirty="0" smtClean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4B5DD-DBD4-4BED-AFDC-6D8AC1A762CE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8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典雅的书面语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mtClean="0"/>
              <a:t>运用文言词汇</a:t>
            </a:r>
            <a:endParaRPr lang="en-US" altLang="zh-CN" smtClean="0"/>
          </a:p>
          <a:p>
            <a:pPr>
              <a:buFont typeface="Wingdings" pitchFamily="2" charset="2"/>
              <a:buChar char="n"/>
            </a:pPr>
            <a:r>
              <a:rPr lang="zh-CN" altLang="en-US" smtClean="0"/>
              <a:t>运用文言句式</a:t>
            </a:r>
            <a:endParaRPr lang="en-US" altLang="zh-CN" smtClean="0"/>
          </a:p>
          <a:p>
            <a:pPr>
              <a:buFont typeface="Wingdings" pitchFamily="2" charset="2"/>
              <a:buChar char="n"/>
            </a:pPr>
            <a:r>
              <a:rPr lang="zh-CN" altLang="en-US" smtClean="0"/>
              <a:t>双音节的韵律模式（故多“四字格”）</a:t>
            </a:r>
            <a:endParaRPr lang="en-US" altLang="zh-CN" smtClean="0"/>
          </a:p>
          <a:p>
            <a:pPr>
              <a:buFont typeface="Wingdings" pitchFamily="2" charset="2"/>
              <a:buChar char="n"/>
            </a:pPr>
            <a:r>
              <a:rPr lang="zh-CN" altLang="en-US" smtClean="0"/>
              <a:t>少用虚词（的、了）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smtClean="0"/>
              <a:t>现代汉语书面语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321DCE-E7BD-4ACC-8B28-427BF4D3D718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32773" name="Picture 4" descr="C:\Users\pku\Desktop\现代汉语正式语体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3892" y="1571612"/>
            <a:ext cx="6113619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smtClean="0"/>
              <a:t>口语与书面语更复杂的关系</a:t>
            </a:r>
            <a:r>
              <a:rPr lang="en-US" altLang="zh-CN" sz="3200" smtClean="0"/>
              <a:t>…</a:t>
            </a:r>
            <a:endParaRPr lang="zh-CN" altLang="en-US" sz="320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58ABD8-273B-4E7A-BF14-83E888A9B2BD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35844" name="Picture 5" descr="C:\Users\pku\Desktop\书面语研究\2014-05-20 shumian\shumian 003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548513" y="1700213"/>
            <a:ext cx="3118702" cy="442436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962012"/>
          </a:xfrm>
        </p:spPr>
        <p:txBody>
          <a:bodyPr/>
          <a:lstStyle/>
          <a:p>
            <a:r>
              <a:rPr lang="zh-CN" altLang="en-US" smtClean="0">
                <a:latin typeface="楷体" pitchFamily="49" charset="-122"/>
                <a:ea typeface="楷体" pitchFamily="49" charset="-122"/>
              </a:rPr>
              <a:t>书面语表达的三个境界</a:t>
            </a:r>
            <a:endParaRPr lang="zh-CN" altLang="en-US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1643050"/>
            <a:ext cx="8416925" cy="4853000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mtClean="0"/>
              <a:t>通顺</a:t>
            </a:r>
            <a:endParaRPr lang="en-US" altLang="zh-CN" smtClean="0"/>
          </a:p>
          <a:p>
            <a:pPr>
              <a:buFont typeface="Wingdings" pitchFamily="2" charset="2"/>
              <a:buChar char="n"/>
            </a:pPr>
            <a:r>
              <a:rPr lang="zh-CN" altLang="en-US" smtClean="0"/>
              <a:t>明白</a:t>
            </a:r>
            <a:endParaRPr lang="en-US" altLang="zh-CN" smtClean="0"/>
          </a:p>
          <a:p>
            <a:pPr>
              <a:buFont typeface="Wingdings" pitchFamily="2" charset="2"/>
              <a:buChar char="n"/>
            </a:pPr>
            <a:r>
              <a:rPr lang="zh-CN" altLang="en-US" smtClean="0"/>
              <a:t>典雅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819136"/>
          </a:xfrm>
        </p:spPr>
        <p:txBody>
          <a:bodyPr/>
          <a:lstStyle/>
          <a:p>
            <a:r>
              <a:rPr lang="zh-CN" altLang="en-US" sz="3600" smtClean="0"/>
              <a:t>如何让你的书面语写作“典雅”？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3694" y="1571612"/>
            <a:ext cx="8858312" cy="4924438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800" dirty="0" smtClean="0"/>
              <a:t>典雅度：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表达要采用一些文言词汇和句式，注意韵律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sz="2800" dirty="0" smtClean="0"/>
              <a:t>文白交替：</a:t>
            </a:r>
            <a:endParaRPr lang="en-US" altLang="zh-CN" sz="2800" dirty="0" smtClean="0"/>
          </a:p>
          <a:p>
            <a:pPr marL="702000">
              <a:buFont typeface="Arial" pitchFamily="34" charset="0"/>
              <a:buChar char="•"/>
            </a:pP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句子中，文言词和白话词并用</a:t>
            </a:r>
            <a:endParaRPr lang="en-US" altLang="zh-CN" sz="24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语段中，文雅句和白话句之间的交替使用</a:t>
            </a:r>
            <a:endParaRPr lang="en-US" altLang="zh-CN" sz="24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三两结伴，交替而行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：三四句白话接两三句雅语</a:t>
            </a:r>
            <a:endParaRPr lang="en-US" altLang="zh-CN" sz="2400" b="1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吝啬的人，我们说他小气；妒忌的人，我们也说也说他小气。小气，</a:t>
            </a:r>
            <a:r>
              <a:rPr lang="zh-CN" altLang="en-US" sz="24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自然不够伟大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；</a:t>
            </a:r>
            <a:r>
              <a:rPr lang="zh-CN" altLang="en-US" sz="24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即使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不是</a:t>
            </a:r>
            <a:r>
              <a:rPr lang="zh-CN" altLang="en-US" sz="24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十足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的小人，至少</a:t>
            </a:r>
            <a:r>
              <a:rPr lang="zh-CN" altLang="en-US" sz="24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该说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是具</a:t>
            </a:r>
            <a:r>
              <a:rPr lang="zh-CN" altLang="en-US" sz="24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体而微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的小人。但是，如果小气的人就算是小人</a:t>
            </a:r>
            <a:r>
              <a:rPr lang="zh-CN" altLang="en-US" sz="24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之一种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，</a:t>
            </a:r>
            <a:r>
              <a:rPr lang="zh-CN" altLang="en-US" sz="24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则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小人</a:t>
            </a:r>
            <a:r>
              <a:rPr lang="zh-CN" altLang="en-US" sz="24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满天下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，</a:t>
            </a:r>
            <a:r>
              <a:rPr lang="zh-CN" altLang="en-US" sz="2400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而足称为君子者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，实在太少了。</a:t>
            </a:r>
            <a:endParaRPr lang="zh-CN" altLang="en-US" sz="2400" dirty="0">
              <a:latin typeface="仿宋" pitchFamily="49" charset="-122"/>
              <a:ea typeface="仿宋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70" y="357166"/>
            <a:ext cx="8416925" cy="890574"/>
          </a:xfrm>
        </p:spPr>
        <p:txBody>
          <a:bodyPr/>
          <a:lstStyle/>
          <a:p>
            <a:r>
              <a:rPr lang="zh-CN" altLang="en-US" sz="4000" smtClean="0"/>
              <a:t>文白转换</a:t>
            </a:r>
            <a:r>
              <a:rPr lang="en-US" altLang="zh-CN" sz="4000" smtClean="0"/>
              <a:t>.</a:t>
            </a:r>
            <a:r>
              <a:rPr lang="zh-CN" altLang="en-US" sz="4000" smtClean="0"/>
              <a:t>练习</a:t>
            </a:r>
            <a:endParaRPr lang="zh-CN" altLang="en-US" sz="4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1500174"/>
            <a:ext cx="8416925" cy="49958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孔子以后，历史的记载越来越盛行</a:t>
            </a:r>
            <a:endParaRPr lang="en-US" altLang="zh-CN" sz="2400" dirty="0" smtClean="0"/>
          </a:p>
          <a:p>
            <a:pPr marL="702000"/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孔子以后，历史记载</a:t>
            </a:r>
            <a:r>
              <a:rPr lang="zh-CN" altLang="en-US" sz="2400" b="1" u="sng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益见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盛行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457200" indent="-457200">
              <a:spcBef>
                <a:spcPts val="1200"/>
              </a:spcBef>
              <a:buFont typeface="+mj-lt"/>
              <a:buAutoNum type="arabicPeriod" startAt="2"/>
            </a:pPr>
            <a:r>
              <a:rPr lang="zh-CN" altLang="en-US" sz="2400" dirty="0" smtClean="0"/>
              <a:t>他的错误纯粹是他的无知造成的。</a:t>
            </a:r>
            <a:endParaRPr lang="en-US" altLang="zh-CN" sz="2400" dirty="0" smtClean="0"/>
          </a:p>
          <a:p>
            <a:pPr marL="702000"/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他的错误纯粹</a:t>
            </a:r>
            <a:r>
              <a:rPr lang="zh-CN" altLang="en-US" sz="2400" b="1" u="sng" dirty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系于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无知。</a:t>
            </a:r>
            <a:endParaRPr lang="en-US" altLang="zh-CN" sz="2400" dirty="0" smtClean="0">
              <a:latin typeface="仿宋" pitchFamily="49" charset="-122"/>
              <a:ea typeface="仿宋" pitchFamily="49" charset="-122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 startAt="3"/>
            </a:pPr>
            <a:r>
              <a:rPr lang="zh-CN" altLang="en-US" sz="2400" dirty="0" smtClean="0"/>
              <a:t>利用行文的方便，把这个问题稍微作一些阐述。</a:t>
            </a:r>
            <a:endParaRPr lang="en-US" altLang="zh-CN" sz="2400" dirty="0" smtClean="0"/>
          </a:p>
          <a:p>
            <a:pPr marL="702000"/>
            <a:r>
              <a:rPr lang="zh-CN" altLang="en-US" sz="2400" b="1" u="sng" dirty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因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行文</a:t>
            </a:r>
            <a:r>
              <a:rPr lang="zh-CN" altLang="en-US" sz="2400" b="1" u="sng" dirty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之便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，将此问题</a:t>
            </a:r>
            <a:r>
              <a:rPr lang="zh-CN" altLang="en-US" sz="2400" b="1" u="sng" dirty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略作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阐述</a:t>
            </a:r>
            <a:endParaRPr lang="en-US" altLang="zh-CN" sz="2400" dirty="0" smtClean="0">
              <a:latin typeface="仿宋" pitchFamily="49" charset="-122"/>
              <a:ea typeface="仿宋" pitchFamily="49" charset="-122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 startAt="4"/>
            </a:pPr>
            <a:r>
              <a:rPr lang="zh-CN" altLang="en-US" sz="2400" dirty="0" smtClean="0"/>
              <a:t>本文讨论的内容只在当代的范围里，和古代没关系</a:t>
            </a:r>
            <a:endParaRPr lang="en-US" altLang="zh-CN" sz="2400" dirty="0" smtClean="0"/>
          </a:p>
          <a:p>
            <a:pPr marL="702000"/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本文</a:t>
            </a:r>
            <a:r>
              <a:rPr lang="zh-CN" altLang="en-US" sz="2400" b="1" u="sng" dirty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所论</a:t>
            </a:r>
            <a:r>
              <a:rPr lang="zh-CN" altLang="en-US" sz="2400" i="1" dirty="0" smtClean="0">
                <a:latin typeface="仿宋" pitchFamily="49" charset="-122"/>
                <a:ea typeface="仿宋" pitchFamily="49" charset="-122"/>
              </a:rPr>
              <a:t> </a:t>
            </a:r>
            <a:r>
              <a:rPr lang="zh-CN" altLang="en-US" sz="2400" b="1" u="sng" dirty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仅限于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当代，与古代无关。</a:t>
            </a:r>
            <a:endParaRPr lang="en-US" altLang="zh-CN" sz="2400" dirty="0" smtClean="0">
              <a:latin typeface="仿宋" pitchFamily="49" charset="-122"/>
              <a:ea typeface="仿宋" pitchFamily="49" charset="-122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 startAt="5"/>
            </a:pPr>
            <a:r>
              <a:rPr lang="zh-CN" altLang="en-US" sz="2400" dirty="0" smtClean="0"/>
              <a:t>像孔子那样 爱学习的人，一天比一天少了。</a:t>
            </a:r>
            <a:endParaRPr lang="en-US" altLang="zh-CN" sz="2400" dirty="0" smtClean="0"/>
          </a:p>
          <a:p>
            <a:pPr marL="702000"/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好学</a:t>
            </a:r>
            <a:r>
              <a:rPr lang="zh-CN" altLang="en-US" sz="2400" b="1" u="sng" dirty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如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孔子</a:t>
            </a:r>
            <a:r>
              <a:rPr lang="zh-CN" altLang="en-US" sz="2400" b="1" u="sng" dirty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者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，</a:t>
            </a:r>
            <a:r>
              <a:rPr lang="zh-CN" altLang="en-US" sz="2400" b="1" u="sng" dirty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日见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其少。</a:t>
            </a:r>
            <a:endParaRPr lang="zh-CN" altLang="en-US" sz="2400" dirty="0">
              <a:latin typeface="仿宋" pitchFamily="49" charset="-122"/>
              <a:ea typeface="仿宋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665132" y="428604"/>
            <a:ext cx="8416925" cy="192084"/>
          </a:xfrm>
        </p:spPr>
        <p:txBody>
          <a:bodyPr/>
          <a:lstStyle/>
          <a:p>
            <a:endParaRPr lang="zh-CN" altLang="en-US" sz="3200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>
          <a:xfrm>
            <a:off x="450818" y="908720"/>
            <a:ext cx="8749066" cy="5587330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zh-CN" sz="2400" dirty="0" smtClean="0"/>
              <a:t>邹忌修八尺有余，而形貌昳丽。朝服衣冠，窥镜，谓其妻曰：“</a:t>
            </a:r>
            <a:r>
              <a:rPr lang="zh-CN" altLang="zh-CN" sz="2400" u="sng" dirty="0" smtClean="0"/>
              <a:t>我孰与城北徐公美</a:t>
            </a:r>
            <a:r>
              <a:rPr lang="zh-CN" altLang="zh-CN" sz="2400" dirty="0" smtClean="0"/>
              <a:t>？” 其妻曰：“</a:t>
            </a:r>
            <a:r>
              <a:rPr lang="zh-CN" altLang="zh-CN" sz="2400" u="sng" dirty="0" smtClean="0"/>
              <a:t>君美甚</a:t>
            </a:r>
            <a:r>
              <a:rPr lang="zh-CN" altLang="zh-CN" sz="2400" dirty="0" smtClean="0"/>
              <a:t>，徐公何能及君也？”城北徐公，齐国之美丽者也。忌不自信……旦日，客从外来，与坐谈，问之：“</a:t>
            </a:r>
            <a:r>
              <a:rPr lang="zh-CN" altLang="zh-CN" sz="2400" u="sng" dirty="0" smtClean="0"/>
              <a:t>吾与徐公孰美</a:t>
            </a:r>
            <a:r>
              <a:rPr lang="zh-CN" altLang="zh-CN" sz="2400" dirty="0" smtClean="0"/>
              <a:t>？”客曰：“徐公不若君之美也。”</a:t>
            </a:r>
            <a:endParaRPr lang="en-US" altLang="zh-CN" sz="2400" dirty="0" smtClean="0"/>
          </a:p>
          <a:p>
            <a:pPr>
              <a:buFont typeface="Wingdings" pitchFamily="2" charset="2"/>
              <a:buChar char="ü"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语音不同：用古音读出，现代人必听不懂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词汇不同：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现代不用的词：</a:t>
            </a:r>
            <a:r>
              <a:rPr lang="zh-CN" altLang="zh-CN" sz="2000" dirty="0" smtClean="0">
                <a:latin typeface="仿宋" pitchFamily="49" charset="-122"/>
                <a:ea typeface="仿宋" pitchFamily="49" charset="-122"/>
              </a:rPr>
              <a:t>昳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、曰、孰、吾</a:t>
            </a:r>
            <a:endParaRPr lang="en-US" altLang="zh-CN" sz="20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意义变化的词：修（长）、服（穿、戴）、谓（对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…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说）、公（尊称）、也（句末助词）、之（他）</a:t>
            </a:r>
            <a:endParaRPr lang="en-US" altLang="zh-CN" sz="2000" dirty="0" smtClean="0">
              <a:latin typeface="仿宋" pitchFamily="49" charset="-122"/>
              <a:ea typeface="仿宋" pitchFamily="49" charset="-122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语法不同：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疑问词提前：我</a:t>
            </a:r>
            <a:r>
              <a:rPr lang="zh-CN" altLang="en-US" sz="2000" b="1" u="sng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孰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与城北徐公美</a:t>
            </a:r>
            <a:endParaRPr lang="en-US" altLang="zh-CN" sz="20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宾语提前：忌不</a:t>
            </a:r>
            <a:r>
              <a:rPr lang="zh-CN" altLang="en-US" sz="2000" b="1" u="sng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自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信</a:t>
            </a:r>
            <a:endParaRPr lang="en-US" altLang="zh-CN" sz="2000" dirty="0" smtClean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介词后省略宾语：与</a:t>
            </a:r>
            <a:r>
              <a:rPr lang="en-US" altLang="zh-CN" sz="2000" b="1" dirty="0" smtClean="0">
                <a:solidFill>
                  <a:srgbClr val="0000FF"/>
                </a:solidFill>
                <a:latin typeface="仿宋" pitchFamily="49" charset="-122"/>
                <a:ea typeface="仿宋" pitchFamily="49" charset="-122"/>
              </a:rPr>
              <a:t>()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坐谈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903A56-6E78-4D65-B049-A84D51E9A50E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smtClean="0"/>
              <a:t>文言句式索引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413F8E-39AA-4765-8EE7-37DED961E1AC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39940" name="Picture 5" descr="C:\Users\pku\Desktop\书面语研究\2014-05-20 shumian\____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665660" y="142852"/>
            <a:ext cx="4678054" cy="6530975"/>
          </a:xfrm>
          <a:noFill/>
        </p:spPr>
      </p:pic>
      <p:pic>
        <p:nvPicPr>
          <p:cNvPr id="5" name="Picture 2" descr="C:\Users\pku\Desktop\书面语初编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3723" y="1928802"/>
            <a:ext cx="2282914" cy="2874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890574"/>
          </a:xfrm>
        </p:spPr>
        <p:txBody>
          <a:bodyPr/>
          <a:lstStyle/>
          <a:p>
            <a:r>
              <a:rPr lang="zh-CN" altLang="en-US" sz="4000" smtClean="0">
                <a:latin typeface="楷体" pitchFamily="49" charset="-122"/>
                <a:ea typeface="楷体" pitchFamily="49" charset="-122"/>
              </a:rPr>
              <a:t>汉语的历史分期（王力）</a:t>
            </a:r>
            <a:endParaRPr lang="zh-CN" altLang="en-US" sz="400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8008" y="1714488"/>
            <a:ext cx="8416925" cy="4514850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上古汉语</a:t>
            </a:r>
            <a:r>
              <a:rPr lang="en-US" altLang="zh-CN" sz="2600" dirty="0" smtClean="0">
                <a:latin typeface="仿宋" pitchFamily="49" charset="-122"/>
                <a:ea typeface="仿宋" pitchFamily="49" charset="-122"/>
              </a:rPr>
              <a:t/>
            </a:r>
            <a:br>
              <a:rPr lang="en-US" altLang="zh-CN" sz="2600" dirty="0" smtClean="0">
                <a:latin typeface="仿宋" pitchFamily="49" charset="-122"/>
                <a:ea typeface="仿宋" pitchFamily="49" charset="-122"/>
              </a:rPr>
            </a:b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公元三世纪五胡乱华之前</a:t>
            </a:r>
            <a:endParaRPr lang="en-US" altLang="zh-CN" sz="2600" dirty="0" smtClean="0">
              <a:latin typeface="仿宋" pitchFamily="49" charset="-122"/>
              <a:ea typeface="仿宋" pitchFamily="49" charset="-122"/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中古汉语</a:t>
            </a:r>
            <a:r>
              <a:rPr lang="en-US" altLang="zh-CN" sz="2600" dirty="0" smtClean="0">
                <a:latin typeface="仿宋" pitchFamily="49" charset="-122"/>
                <a:ea typeface="仿宋" pitchFamily="49" charset="-122"/>
              </a:rPr>
              <a:t/>
            </a:r>
            <a:br>
              <a:rPr lang="en-US" altLang="zh-CN" sz="2600" dirty="0" smtClean="0">
                <a:latin typeface="仿宋" pitchFamily="49" charset="-122"/>
                <a:ea typeface="仿宋" pitchFamily="49" charset="-122"/>
              </a:rPr>
            </a:b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公元四世纪到十二世纪（南宋前半）</a:t>
            </a:r>
            <a:endParaRPr lang="en-US" altLang="zh-CN" sz="2600" dirty="0" smtClean="0">
              <a:latin typeface="仿宋" pitchFamily="49" charset="-122"/>
              <a:ea typeface="仿宋" pitchFamily="49" charset="-122"/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近代汉语</a:t>
            </a:r>
            <a:r>
              <a:rPr lang="en-US" altLang="zh-CN" sz="2600" dirty="0" smtClean="0">
                <a:latin typeface="仿宋" pitchFamily="49" charset="-122"/>
                <a:ea typeface="仿宋" pitchFamily="49" charset="-122"/>
              </a:rPr>
              <a:t/>
            </a:r>
            <a:br>
              <a:rPr lang="en-US" altLang="zh-CN" sz="2600" dirty="0" smtClean="0">
                <a:latin typeface="仿宋" pitchFamily="49" charset="-122"/>
                <a:ea typeface="仿宋" pitchFamily="49" charset="-122"/>
              </a:rPr>
            </a:b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公元十三世纪到</a:t>
            </a:r>
            <a:r>
              <a:rPr lang="en-US" altLang="zh-CN" sz="2600" dirty="0" smtClean="0">
                <a:latin typeface="仿宋" pitchFamily="49" charset="-122"/>
                <a:ea typeface="仿宋" pitchFamily="49" charset="-122"/>
              </a:rPr>
              <a:t>1919</a:t>
            </a: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（五四运动）</a:t>
            </a:r>
            <a:endParaRPr lang="en-US" altLang="zh-CN" sz="2600" dirty="0" smtClean="0">
              <a:latin typeface="仿宋" pitchFamily="49" charset="-122"/>
              <a:ea typeface="仿宋" pitchFamily="49" charset="-122"/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sz="2600" dirty="0" smtClean="0">
                <a:latin typeface="仿宋" pitchFamily="49" charset="-122"/>
                <a:ea typeface="仿宋" pitchFamily="49" charset="-122"/>
              </a:rPr>
              <a:t>现代汉语</a:t>
            </a:r>
            <a:endParaRPr lang="en-US" altLang="zh-CN" sz="2600" dirty="0" smtClean="0">
              <a:latin typeface="仿宋" pitchFamily="49" charset="-122"/>
              <a:ea typeface="仿宋" pitchFamily="49" charset="-122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sz="2800" dirty="0" smtClean="0"/>
              <a:t>每个时期在词汇、语法、语音上都有很大不同。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736570" y="500042"/>
            <a:ext cx="8416925" cy="1143000"/>
          </a:xfrm>
        </p:spPr>
        <p:txBody>
          <a:bodyPr/>
          <a:lstStyle/>
          <a:p>
            <a:r>
              <a:rPr lang="zh-CN" altLang="en-US" sz="4000" smtClean="0">
                <a:latin typeface="楷体" pitchFamily="49" charset="-122"/>
                <a:ea typeface="楷体" pitchFamily="49" charset="-122"/>
              </a:rPr>
              <a:t>语汇的变化</a:t>
            </a: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>
          <a:xfrm>
            <a:off x="613770" y="1752600"/>
            <a:ext cx="8627149" cy="4267200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dirty="0" smtClean="0"/>
              <a:t>古语消失</a:t>
            </a:r>
            <a:endParaRPr lang="en-US" altLang="zh-CN" dirty="0" smtClean="0"/>
          </a:p>
          <a:p>
            <a:pPr lvl="1">
              <a:buFont typeface="Wingdings" pitchFamily="2" charset="2"/>
              <a:buChar char="p"/>
            </a:pPr>
            <a:r>
              <a:rPr lang="zh-CN" altLang="zh-CN" dirty="0" smtClean="0"/>
              <a:t>《诗经·鲁颂》</a:t>
            </a:r>
            <a:r>
              <a:rPr lang="en-US" altLang="zh-CN" dirty="0" smtClean="0"/>
              <a:t>-</a:t>
            </a:r>
            <a:r>
              <a:rPr lang="zh-CN" altLang="zh-CN" dirty="0" smtClean="0"/>
              <a:t>《駉》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ji</a:t>
            </a:r>
            <a:r>
              <a:rPr lang="zh-CN" altLang="zh-CN" dirty="0" smtClean="0"/>
              <a:t>ō</a:t>
            </a:r>
            <a:r>
              <a:rPr lang="en-US" altLang="zh-CN" dirty="0" err="1" smtClean="0"/>
              <a:t>ng</a:t>
            </a:r>
            <a:r>
              <a:rPr lang="en-US" altLang="zh-CN" dirty="0" smtClean="0"/>
              <a:t>] (</a:t>
            </a:r>
            <a:r>
              <a:rPr lang="zh-CN" altLang="en-US" dirty="0" smtClean="0"/>
              <a:t>马的名称</a:t>
            </a:r>
            <a:r>
              <a:rPr lang="en-US" altLang="zh-CN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zh-CN" altLang="zh-CN" sz="2000" dirty="0" smtClean="0"/>
              <a:t>“驈”（</a:t>
            </a:r>
            <a:r>
              <a:rPr lang="en-US" altLang="zh-CN" sz="2000" dirty="0" smtClean="0"/>
              <a:t>y</a:t>
            </a:r>
            <a:r>
              <a:rPr lang="zh-CN" altLang="zh-CN" sz="2000" dirty="0" smtClean="0"/>
              <a:t>ù，身子黑而跨下白的），“皇”（黄白相间的），“骊”（</a:t>
            </a:r>
            <a:r>
              <a:rPr lang="en-US" altLang="zh-CN" sz="2000" dirty="0" smtClean="0"/>
              <a:t>l</a:t>
            </a:r>
            <a:r>
              <a:rPr lang="zh-CN" altLang="zh-CN" sz="2000" dirty="0" smtClean="0"/>
              <a:t>í，纯黑色的），“黄”（黄而杂红的），“骓”（</a:t>
            </a:r>
            <a:r>
              <a:rPr lang="en-US" altLang="zh-CN" sz="2000" dirty="0" err="1" smtClean="0"/>
              <a:t>zhu</a:t>
            </a:r>
            <a:r>
              <a:rPr lang="zh-CN" altLang="zh-CN" sz="2000" dirty="0" smtClean="0"/>
              <a:t>ī，青白杂的），“駓”（</a:t>
            </a:r>
            <a:r>
              <a:rPr lang="en-US" altLang="zh-CN" sz="2000" dirty="0" smtClean="0"/>
              <a:t>p</a:t>
            </a:r>
            <a:r>
              <a:rPr lang="zh-CN" altLang="zh-CN" sz="2000" dirty="0" smtClean="0"/>
              <a:t>ī，黄白杂的），“骍”（</a:t>
            </a:r>
            <a:r>
              <a:rPr lang="en-US" altLang="zh-CN" sz="2000" dirty="0" smtClean="0"/>
              <a:t>x</a:t>
            </a:r>
            <a:r>
              <a:rPr lang="zh-CN" altLang="zh-CN" sz="2000" dirty="0" smtClean="0"/>
              <a:t>ī</a:t>
            </a:r>
            <a:r>
              <a:rPr lang="en-US" altLang="zh-CN" sz="2000" dirty="0" err="1" smtClean="0"/>
              <a:t>ng</a:t>
            </a:r>
            <a:r>
              <a:rPr lang="zh-CN" altLang="zh-CN" sz="2000" dirty="0" smtClean="0"/>
              <a:t>，红黄色的），“骐”（</a:t>
            </a:r>
            <a:r>
              <a:rPr lang="en-US" altLang="zh-CN" sz="2000" dirty="0" smtClean="0"/>
              <a:t>q</a:t>
            </a:r>
            <a:r>
              <a:rPr lang="zh-CN" altLang="zh-CN" sz="2000" dirty="0" smtClean="0"/>
              <a:t>í，青黑成纹象棋道的），“驒”（</a:t>
            </a:r>
            <a:r>
              <a:rPr lang="en-US" altLang="zh-CN" sz="2000" dirty="0" err="1" smtClean="0"/>
              <a:t>tu</a:t>
            </a:r>
            <a:r>
              <a:rPr lang="zh-CN" altLang="zh-CN" sz="2000" dirty="0" smtClean="0"/>
              <a:t>ó，青黑色而有斑象鱼鳞的），“骆”（</a:t>
            </a:r>
            <a:r>
              <a:rPr lang="en-US" altLang="zh-CN" sz="2000" dirty="0" err="1" smtClean="0"/>
              <a:t>lu</a:t>
            </a:r>
            <a:r>
              <a:rPr lang="zh-CN" altLang="zh-CN" sz="2000" dirty="0" smtClean="0"/>
              <a:t>ò，白马黑鬃），駠（</a:t>
            </a:r>
            <a:r>
              <a:rPr lang="en-US" altLang="zh-CN" sz="2000" dirty="0" smtClean="0"/>
              <a:t>li</a:t>
            </a:r>
            <a:r>
              <a:rPr lang="zh-CN" altLang="zh-CN" sz="2000" dirty="0" smtClean="0"/>
              <a:t>ú，红马黑鬃），“雒”（</a:t>
            </a:r>
            <a:r>
              <a:rPr lang="en-US" altLang="zh-CN" sz="2000" dirty="0" err="1" smtClean="0"/>
              <a:t>lu</a:t>
            </a:r>
            <a:r>
              <a:rPr lang="zh-CN" altLang="zh-CN" sz="2000" dirty="0" smtClean="0"/>
              <a:t>ò，黑马白鬃），“骃”（</a:t>
            </a:r>
            <a:r>
              <a:rPr lang="en-US" altLang="zh-CN" sz="2000" dirty="0" smtClean="0"/>
              <a:t>y</a:t>
            </a:r>
            <a:r>
              <a:rPr lang="zh-CN" altLang="zh-CN" sz="2000" dirty="0" smtClean="0"/>
              <a:t>ī</a:t>
            </a:r>
            <a:r>
              <a:rPr lang="en-US" altLang="zh-CN" sz="2000" dirty="0" smtClean="0"/>
              <a:t>n</a:t>
            </a:r>
            <a:r>
              <a:rPr lang="zh-CN" altLang="zh-CN" sz="2000" dirty="0" smtClean="0"/>
              <a:t>，灰色有杂毛的），“騢”（</a:t>
            </a:r>
            <a:r>
              <a:rPr lang="en-US" altLang="zh-CN" sz="2000" dirty="0" smtClean="0"/>
              <a:t>xi</a:t>
            </a:r>
            <a:r>
              <a:rPr lang="zh-CN" altLang="zh-CN" sz="2000" dirty="0" smtClean="0"/>
              <a:t>á，红白杂毛的），“驔”（</a:t>
            </a:r>
            <a:r>
              <a:rPr lang="en-US" altLang="zh-CN" sz="2000" dirty="0" smtClean="0"/>
              <a:t>t</a:t>
            </a:r>
            <a:r>
              <a:rPr lang="zh-CN" altLang="zh-CN" sz="2000" dirty="0" smtClean="0"/>
              <a:t>ǎ</a:t>
            </a:r>
            <a:r>
              <a:rPr lang="en-US" altLang="zh-CN" sz="2000" dirty="0" smtClean="0"/>
              <a:t>n</a:t>
            </a:r>
            <a:r>
              <a:rPr lang="zh-CN" altLang="zh-CN" sz="2000" dirty="0" smtClean="0"/>
              <a:t>，小腿长白毛的），“鱼”（两眼旁边毛色白的）。</a:t>
            </a:r>
            <a:endParaRPr lang="en-US" altLang="zh-CN" sz="2000" dirty="0" smtClean="0"/>
          </a:p>
          <a:p>
            <a:pPr lvl="1">
              <a:buFont typeface="Wingdings" pitchFamily="2" charset="2"/>
              <a:buChar char="p"/>
            </a:pPr>
            <a:r>
              <a:rPr lang="zh-CN" altLang="en-US" dirty="0" smtClean="0"/>
              <a:t>洗、澡、沐、浴、濯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137D37-DF3B-4E23-BACF-371627860CE8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新词的产生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1916832"/>
            <a:ext cx="8416925" cy="4392488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dirty="0" smtClean="0"/>
              <a:t>本土词</a:t>
            </a:r>
            <a:endParaRPr lang="en-US" altLang="zh-CN" dirty="0"/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dirty="0">
                <a:latin typeface="仿宋" pitchFamily="49" charset="-122"/>
                <a:ea typeface="仿宋" pitchFamily="49" charset="-122"/>
              </a:rPr>
              <a:t>椅子（倚）、桌子（卓）</a:t>
            </a:r>
            <a:endParaRPr lang="en-US" altLang="zh-CN" dirty="0">
              <a:latin typeface="仿宋" pitchFamily="49" charset="-122"/>
              <a:ea typeface="仿宋" pitchFamily="49" charset="-122"/>
            </a:endParaRPr>
          </a:p>
          <a:p>
            <a:pPr marL="7020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dirty="0">
                <a:latin typeface="仿宋" pitchFamily="49" charset="-122"/>
                <a:ea typeface="仿宋" pitchFamily="49" charset="-122"/>
              </a:rPr>
              <a:t>电话、美眉、屌丝、土豪</a:t>
            </a:r>
            <a:endParaRPr lang="en-US" altLang="zh-CN" dirty="0">
              <a:latin typeface="仿宋" pitchFamily="49" charset="-122"/>
              <a:ea typeface="仿宋" pitchFamily="49" charset="-122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dirty="0"/>
              <a:t>外来词</a:t>
            </a:r>
            <a:endParaRPr lang="en-US" altLang="zh-CN" dirty="0"/>
          </a:p>
          <a:p>
            <a:pPr marL="702000">
              <a:buFont typeface="Arial" pitchFamily="34" charset="0"/>
              <a:buChar char="•"/>
            </a:pPr>
            <a:r>
              <a:rPr lang="zh-CN" altLang="en-US" dirty="0">
                <a:latin typeface="仿宋" pitchFamily="49" charset="-122"/>
                <a:ea typeface="仿宋" pitchFamily="49" charset="-122"/>
              </a:rPr>
              <a:t>葡萄、苜蓿、萝卜、菠菜、苹果</a:t>
            </a:r>
            <a:endParaRPr lang="en-US" altLang="zh-CN" dirty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dirty="0">
                <a:latin typeface="仿宋" pitchFamily="49" charset="-122"/>
                <a:ea typeface="仿宋" pitchFamily="49" charset="-122"/>
              </a:rPr>
              <a:t>咖啡、柠檬、可可、芭蕾；尼古丁、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酒吧</a:t>
            </a:r>
            <a:endParaRPr lang="en-US" altLang="zh-CN" dirty="0">
              <a:latin typeface="仿宋" pitchFamily="49" charset="-122"/>
              <a:ea typeface="仿宋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64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16925" cy="947192"/>
          </a:xfrm>
        </p:spPr>
        <p:txBody>
          <a:bodyPr/>
          <a:lstStyle/>
          <a:p>
            <a:r>
              <a:rPr lang="zh-CN" altLang="en-US" sz="4000" dirty="0" smtClean="0"/>
              <a:t>词义变化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0932" y="1714488"/>
            <a:ext cx="8712968" cy="4781562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800" dirty="0" smtClean="0"/>
              <a:t>扩大</a:t>
            </a:r>
            <a:endParaRPr lang="en-US" altLang="zh-CN" sz="2800" dirty="0"/>
          </a:p>
          <a:p>
            <a:pPr marL="702000">
              <a:buFont typeface="Arial" pitchFamily="34" charset="0"/>
              <a:buChar char="•"/>
            </a:pP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江（长江）、河（黄河）、小姐（贵族家的女儿）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sz="2800" dirty="0" smtClean="0"/>
              <a:t>缩小</a:t>
            </a:r>
            <a:endParaRPr lang="en-US" altLang="zh-CN" sz="2800" dirty="0" smtClean="0"/>
          </a:p>
          <a:p>
            <a:pPr marL="702000">
              <a:buFont typeface="Arial" pitchFamily="34" charset="0"/>
              <a:buChar char="•"/>
            </a:pP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谷（谷类的总称）、朕（任何人的自称）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sz="2800" dirty="0" smtClean="0"/>
              <a:t>转移：指相关或相似的事物</a:t>
            </a:r>
            <a:endParaRPr lang="en-US" altLang="zh-CN" sz="2800" dirty="0" smtClean="0"/>
          </a:p>
          <a:p>
            <a:pPr marL="702000">
              <a:buFont typeface="Arial" pitchFamily="34" charset="0"/>
              <a:buChar char="•"/>
            </a:pP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钟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（一种乐器）、涕（眼泪）、书（信）</a:t>
            </a:r>
            <a:endParaRPr lang="en-US" altLang="zh-CN" sz="2800" dirty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和谐、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雷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221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  <a:ea typeface="宋体" pitchFamily="2" charset="-122"/>
              </a:rPr>
              <a:t>音节模式的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000">
              <a:buFont typeface="Wingdings" pitchFamily="2" charset="2"/>
              <a:buChar char="p"/>
            </a:pPr>
            <a:r>
              <a:rPr lang="zh-CN" altLang="en-US" dirty="0"/>
              <a:t>词语的双音节化：</a:t>
            </a:r>
            <a:endParaRPr lang="en-US" altLang="zh-CN" dirty="0"/>
          </a:p>
          <a:p>
            <a:pPr marL="702000">
              <a:buFont typeface="Arial" pitchFamily="34" charset="0"/>
              <a:buChar char="•"/>
            </a:pP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耳朵、鼻子、眉毛</a:t>
            </a:r>
            <a:endParaRPr lang="en-US" altLang="zh-CN" sz="2800" dirty="0">
              <a:latin typeface="仿宋" pitchFamily="49" charset="-122"/>
              <a:ea typeface="仿宋" pitchFamily="49" charset="-122"/>
            </a:endParaRPr>
          </a:p>
          <a:p>
            <a:pPr marL="342000">
              <a:buFont typeface="Wingdings" pitchFamily="2" charset="2"/>
              <a:buChar char="p"/>
            </a:pPr>
            <a:r>
              <a:rPr lang="zh-CN" altLang="en-US" dirty="0"/>
              <a:t>词语的语音减缩</a:t>
            </a:r>
            <a:endParaRPr lang="en-US" altLang="zh-CN" dirty="0"/>
          </a:p>
          <a:p>
            <a:pPr marL="702000">
              <a:buFont typeface="Arial" pitchFamily="34" charset="0"/>
              <a:buChar char="•"/>
            </a:pP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甭（不用）、覅（勿要）</a:t>
            </a:r>
            <a:endParaRPr lang="en-US" altLang="zh-CN" sz="2800" dirty="0">
              <a:latin typeface="仿宋" pitchFamily="49" charset="-122"/>
              <a:ea typeface="仿宋" pitchFamily="49" charset="-122"/>
            </a:endParaRPr>
          </a:p>
          <a:p>
            <a:pPr marL="702000">
              <a:buFont typeface="Arial" pitchFamily="34" charset="0"/>
              <a:buChar char="•"/>
            </a:pP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酱紫（这样子），肿么了（怎么了）</a:t>
            </a:r>
            <a:endParaRPr lang="en-US" altLang="zh-CN" sz="2800" dirty="0">
              <a:latin typeface="仿宋" pitchFamily="49" charset="-122"/>
              <a:ea typeface="仿宋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320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32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32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15894</TotalTime>
  <Words>1792</Words>
  <Application>Microsoft Office PowerPoint</Application>
  <PresentationFormat>自定义</PresentationFormat>
  <Paragraphs>241</Paragraphs>
  <Slides>40</Slides>
  <Notes>9</Notes>
  <HiddenSlides>0</HiddenSlides>
  <MMClips>4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DFKai-SB</vt:lpstr>
      <vt:lpstr>微軟正黑體</vt:lpstr>
      <vt:lpstr>Monotype Sorts</vt:lpstr>
      <vt:lpstr>新細明體</vt:lpstr>
      <vt:lpstr>仿宋</vt:lpstr>
      <vt:lpstr>楷体</vt:lpstr>
      <vt:lpstr>宋体</vt:lpstr>
      <vt:lpstr>Arial</vt:lpstr>
      <vt:lpstr>Calibri</vt:lpstr>
      <vt:lpstr>Times New Roman</vt:lpstr>
      <vt:lpstr>Verdana</vt:lpstr>
      <vt:lpstr>Wingdings</vt:lpstr>
      <vt:lpstr>預設簡報設計</vt:lpstr>
      <vt:lpstr>2.语言的变异.汉语的发展 </vt:lpstr>
      <vt:lpstr>提要</vt:lpstr>
      <vt:lpstr>一、古今言殊</vt:lpstr>
      <vt:lpstr>PowerPoint 演示文稿</vt:lpstr>
      <vt:lpstr>汉语的历史分期（王力）</vt:lpstr>
      <vt:lpstr>语汇的变化</vt:lpstr>
      <vt:lpstr>新词的产生</vt:lpstr>
      <vt:lpstr>词义变化</vt:lpstr>
      <vt:lpstr>音节模式的变化</vt:lpstr>
      <vt:lpstr>语音的变化（声母、韵母、声调）</vt:lpstr>
      <vt:lpstr>二、四方谈异</vt:lpstr>
      <vt:lpstr>PowerPoint 演示文稿</vt:lpstr>
      <vt:lpstr>PowerPoint 演示文稿</vt:lpstr>
      <vt:lpstr>方言的分类</vt:lpstr>
      <vt:lpstr>PowerPoint 演示文稿</vt:lpstr>
      <vt:lpstr>汉语的谱系</vt:lpstr>
      <vt:lpstr>方言差异的成因</vt:lpstr>
      <vt:lpstr>PowerPoint 演示文稿</vt:lpstr>
      <vt:lpstr>PowerPoint 演示文稿</vt:lpstr>
      <vt:lpstr>方言差异的成因</vt:lpstr>
      <vt:lpstr>PowerPoint 演示文稿</vt:lpstr>
      <vt:lpstr>方言的保护</vt:lpstr>
      <vt:lpstr>时间差异 : 空间差异</vt:lpstr>
      <vt:lpstr>三、普通话与书面语</vt:lpstr>
      <vt:lpstr>普通话</vt:lpstr>
      <vt:lpstr>然而，普通话也有变体</vt:lpstr>
      <vt:lpstr>书面形式和口头形式</vt:lpstr>
      <vt:lpstr>书面语与口语之别</vt:lpstr>
      <vt:lpstr>PowerPoint 演示文稿</vt:lpstr>
      <vt:lpstr>词汇不同</vt:lpstr>
      <vt:lpstr>书面语词汇：常使表达简洁</vt:lpstr>
      <vt:lpstr>句式不同</vt:lpstr>
      <vt:lpstr>音节模式不同</vt:lpstr>
      <vt:lpstr>典雅的书面语</vt:lpstr>
      <vt:lpstr>现代汉语书面语</vt:lpstr>
      <vt:lpstr>口语与书面语更复杂的关系…</vt:lpstr>
      <vt:lpstr>书面语表达的三个境界</vt:lpstr>
      <vt:lpstr>如何让你的书面语写作“典雅”？</vt:lpstr>
      <vt:lpstr>文白转换.练习</vt:lpstr>
      <vt:lpstr>文言句式索引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Topics in Chinese Grammar</dc:title>
  <dc:creator>fantaosha</dc:creator>
  <cp:lastModifiedBy>admin</cp:lastModifiedBy>
  <cp:revision>2058</cp:revision>
  <cp:lastPrinted>2012-11-26T04:22:16Z</cp:lastPrinted>
  <dcterms:created xsi:type="dcterms:W3CDTF">1999-06-23T01:11:22Z</dcterms:created>
  <dcterms:modified xsi:type="dcterms:W3CDTF">2016-09-19T10:15:52Z</dcterms:modified>
</cp:coreProperties>
</file>